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256" r:id="rId5"/>
    <p:sldId id="275" r:id="rId6"/>
    <p:sldId id="299" r:id="rId7"/>
    <p:sldId id="274" r:id="rId8"/>
    <p:sldId id="260" r:id="rId9"/>
    <p:sldId id="277" r:id="rId10"/>
    <p:sldId id="282" r:id="rId11"/>
    <p:sldId id="278" r:id="rId12"/>
    <p:sldId id="281" r:id="rId13"/>
    <p:sldId id="279" r:id="rId14"/>
    <p:sldId id="261" r:id="rId15"/>
    <p:sldId id="276" r:id="rId16"/>
    <p:sldId id="269" r:id="rId17"/>
    <p:sldId id="297" r:id="rId18"/>
    <p:sldId id="267" r:id="rId19"/>
    <p:sldId id="289" r:id="rId20"/>
    <p:sldId id="270" r:id="rId21"/>
    <p:sldId id="271" r:id="rId22"/>
    <p:sldId id="298" r:id="rId23"/>
    <p:sldId id="266" r:id="rId24"/>
    <p:sldId id="27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82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academy.fortbendisd.com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academy.fortbendisd.com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E7F25B-A811-4C71-87E9-311314783F7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868095-39B0-460B-868B-4A8F2B809088}">
      <dgm:prSet phldrT="[Text]"/>
      <dgm:spPr/>
      <dgm:t>
        <a:bodyPr/>
        <a:lstStyle/>
        <a:p>
          <a:r>
            <a:rPr lang="en-US" dirty="0"/>
            <a:t>Step 1</a:t>
          </a:r>
        </a:p>
      </dgm:t>
    </dgm:pt>
    <dgm:pt modelId="{AF51C416-1E57-468C-AC63-0341B3F98E17}" type="parTrans" cxnId="{980EF8FB-FD89-4E25-9865-EC7297051F83}">
      <dgm:prSet/>
      <dgm:spPr/>
      <dgm:t>
        <a:bodyPr/>
        <a:lstStyle/>
        <a:p>
          <a:endParaRPr lang="en-US"/>
        </a:p>
      </dgm:t>
    </dgm:pt>
    <dgm:pt modelId="{673E7654-3550-4F08-AA4D-C96D4097B28D}" type="sibTrans" cxnId="{980EF8FB-FD89-4E25-9865-EC7297051F83}">
      <dgm:prSet/>
      <dgm:spPr/>
      <dgm:t>
        <a:bodyPr/>
        <a:lstStyle/>
        <a:p>
          <a:endParaRPr lang="en-US"/>
        </a:p>
      </dgm:t>
    </dgm:pt>
    <dgm:pt modelId="{B86ACF8E-1FD4-4D4C-B87A-86BD2C2FEDC7}">
      <dgm:prSet phldrT="[Text]" custT="1"/>
      <dgm:spPr/>
      <dgm:t>
        <a:bodyPr/>
        <a:lstStyle/>
        <a:p>
          <a:r>
            <a:rPr lang="en-US" sz="1600" dirty="0"/>
            <a:t>Apply Online @ </a:t>
          </a:r>
          <a:r>
            <a:rPr lang="en-US" sz="1600" dirty="0">
              <a:hlinkClick xmlns:r="http://schemas.openxmlformats.org/officeDocument/2006/relationships" r:id="rId1"/>
            </a:rPr>
            <a:t>https://academy.fortbendisd.com/</a:t>
          </a:r>
          <a:r>
            <a:rPr lang="en-US" sz="1600" dirty="0"/>
            <a:t> </a:t>
          </a:r>
        </a:p>
      </dgm:t>
    </dgm:pt>
    <dgm:pt modelId="{65C7B7E8-1808-4633-9E6B-F3400BFA6EBE}" type="parTrans" cxnId="{CD991527-7EE2-4A5D-8E7A-7ACBC4F26A22}">
      <dgm:prSet/>
      <dgm:spPr/>
      <dgm:t>
        <a:bodyPr/>
        <a:lstStyle/>
        <a:p>
          <a:endParaRPr lang="en-US"/>
        </a:p>
      </dgm:t>
    </dgm:pt>
    <dgm:pt modelId="{D8709A39-F339-43BB-A4D3-BADBC2FAFE36}" type="sibTrans" cxnId="{CD991527-7EE2-4A5D-8E7A-7ACBC4F26A22}">
      <dgm:prSet/>
      <dgm:spPr/>
      <dgm:t>
        <a:bodyPr/>
        <a:lstStyle/>
        <a:p>
          <a:endParaRPr lang="en-US"/>
        </a:p>
      </dgm:t>
    </dgm:pt>
    <dgm:pt modelId="{F662B765-6CC1-4879-8BCE-45F3563BBD62}">
      <dgm:prSet phldrT="[Text]"/>
      <dgm:spPr/>
      <dgm:t>
        <a:bodyPr/>
        <a:lstStyle/>
        <a:p>
          <a:r>
            <a:rPr lang="en-US" dirty="0"/>
            <a:t>Step 2</a:t>
          </a:r>
        </a:p>
      </dgm:t>
    </dgm:pt>
    <dgm:pt modelId="{C0A76EFA-BD04-40C8-8B03-0B9C73DDBFF3}" type="parTrans" cxnId="{F0DE4BFF-6B45-4E92-8998-87E89411981B}">
      <dgm:prSet/>
      <dgm:spPr/>
      <dgm:t>
        <a:bodyPr/>
        <a:lstStyle/>
        <a:p>
          <a:endParaRPr lang="en-US"/>
        </a:p>
      </dgm:t>
    </dgm:pt>
    <dgm:pt modelId="{A7D57276-12AA-4E13-8223-8DAC026250CC}" type="sibTrans" cxnId="{F0DE4BFF-6B45-4E92-8998-87E89411981B}">
      <dgm:prSet/>
      <dgm:spPr/>
      <dgm:t>
        <a:bodyPr/>
        <a:lstStyle/>
        <a:p>
          <a:endParaRPr lang="en-US"/>
        </a:p>
      </dgm:t>
    </dgm:pt>
    <dgm:pt modelId="{93F7B849-0927-4395-B877-B157CE75FA37}">
      <dgm:prSet phldrT="[Text]" custT="1"/>
      <dgm:spPr/>
      <dgm:t>
        <a:bodyPr/>
        <a:lstStyle/>
        <a:p>
          <a:r>
            <a:rPr lang="en-US" sz="1600" dirty="0"/>
            <a:t>Get Validated </a:t>
          </a:r>
        </a:p>
      </dgm:t>
    </dgm:pt>
    <dgm:pt modelId="{FAAFCF71-0697-43C5-A5C2-EB1A53BE7BC0}" type="parTrans" cxnId="{6102A57C-273B-4F84-A899-A7774ED01C8E}">
      <dgm:prSet/>
      <dgm:spPr/>
      <dgm:t>
        <a:bodyPr/>
        <a:lstStyle/>
        <a:p>
          <a:endParaRPr lang="en-US"/>
        </a:p>
      </dgm:t>
    </dgm:pt>
    <dgm:pt modelId="{FB7135F1-4F78-4579-B3A3-F52A4BCB0D54}" type="sibTrans" cxnId="{6102A57C-273B-4F84-A899-A7774ED01C8E}">
      <dgm:prSet/>
      <dgm:spPr/>
      <dgm:t>
        <a:bodyPr/>
        <a:lstStyle/>
        <a:p>
          <a:endParaRPr lang="en-US"/>
        </a:p>
      </dgm:t>
    </dgm:pt>
    <dgm:pt modelId="{83992868-B293-41AB-933C-BC784FBF49DA}">
      <dgm:prSet phldrT="[Text]"/>
      <dgm:spPr/>
      <dgm:t>
        <a:bodyPr/>
        <a:lstStyle/>
        <a:p>
          <a:r>
            <a:rPr lang="en-US" dirty="0"/>
            <a:t>Step 3</a:t>
          </a:r>
        </a:p>
      </dgm:t>
    </dgm:pt>
    <dgm:pt modelId="{20396861-A94A-48AA-8428-5E34BA948D4D}" type="parTrans" cxnId="{1F661214-E443-43A5-B7A3-7A523866B7F9}">
      <dgm:prSet/>
      <dgm:spPr/>
      <dgm:t>
        <a:bodyPr/>
        <a:lstStyle/>
        <a:p>
          <a:endParaRPr lang="en-US"/>
        </a:p>
      </dgm:t>
    </dgm:pt>
    <dgm:pt modelId="{2F6EEDD2-943C-4EAD-A411-1234434A122F}" type="sibTrans" cxnId="{1F661214-E443-43A5-B7A3-7A523866B7F9}">
      <dgm:prSet/>
      <dgm:spPr/>
      <dgm:t>
        <a:bodyPr/>
        <a:lstStyle/>
        <a:p>
          <a:endParaRPr lang="en-US"/>
        </a:p>
      </dgm:t>
    </dgm:pt>
    <dgm:pt modelId="{8FC350A8-DD5F-4FE7-9D9B-072FE9966684}">
      <dgm:prSet phldrT="[Text]" custT="1"/>
      <dgm:spPr/>
      <dgm:t>
        <a:bodyPr/>
        <a:lstStyle/>
        <a:p>
          <a:r>
            <a:rPr lang="en-US" sz="1600" dirty="0"/>
            <a:t>Sit for </a:t>
          </a:r>
          <a:r>
            <a:rPr lang="en-US" sz="1800" dirty="0"/>
            <a:t>academy</a:t>
          </a:r>
          <a:r>
            <a:rPr lang="en-US" sz="1400" dirty="0"/>
            <a:t> </a:t>
          </a:r>
          <a:r>
            <a:rPr lang="en-US" sz="1600" dirty="0"/>
            <a:t>exam/interview</a:t>
          </a:r>
        </a:p>
      </dgm:t>
    </dgm:pt>
    <dgm:pt modelId="{04573906-9969-4EB6-BF05-39B09FA984E5}" type="parTrans" cxnId="{CD7B5F6C-EA91-4876-9DC2-1B38A2A18747}">
      <dgm:prSet/>
      <dgm:spPr/>
      <dgm:t>
        <a:bodyPr/>
        <a:lstStyle/>
        <a:p>
          <a:endParaRPr lang="en-US"/>
        </a:p>
      </dgm:t>
    </dgm:pt>
    <dgm:pt modelId="{F9EA5961-0ED0-4BEF-A87A-A017BED910FD}" type="sibTrans" cxnId="{CD7B5F6C-EA91-4876-9DC2-1B38A2A18747}">
      <dgm:prSet/>
      <dgm:spPr/>
      <dgm:t>
        <a:bodyPr/>
        <a:lstStyle/>
        <a:p>
          <a:endParaRPr lang="en-US"/>
        </a:p>
      </dgm:t>
    </dgm:pt>
    <dgm:pt modelId="{6A9E130C-2DA3-4838-9845-BEF014C4F002}">
      <dgm:prSet phldrT="[Text]" custT="1"/>
      <dgm:spPr/>
      <dgm:t>
        <a:bodyPr/>
        <a:lstStyle/>
        <a:p>
          <a:r>
            <a:rPr lang="en-US" sz="1600" dirty="0"/>
            <a:t>Exam and interview date </a:t>
          </a:r>
          <a:r>
            <a:rPr lang="en-US" sz="1800" dirty="0"/>
            <a:t>has</a:t>
          </a:r>
          <a:r>
            <a:rPr lang="en-US" sz="1600" dirty="0"/>
            <a:t> not been determined </a:t>
          </a:r>
        </a:p>
      </dgm:t>
    </dgm:pt>
    <dgm:pt modelId="{7E6737DC-B079-4BDA-B6B9-835B819B5218}" type="parTrans" cxnId="{BF1E70D0-A140-4735-812C-B162744CA48F}">
      <dgm:prSet/>
      <dgm:spPr/>
      <dgm:t>
        <a:bodyPr/>
        <a:lstStyle/>
        <a:p>
          <a:endParaRPr lang="en-US"/>
        </a:p>
      </dgm:t>
    </dgm:pt>
    <dgm:pt modelId="{AB0C6B8F-6DBA-46DA-BB98-EAA086401419}" type="sibTrans" cxnId="{BF1E70D0-A140-4735-812C-B162744CA48F}">
      <dgm:prSet/>
      <dgm:spPr/>
      <dgm:t>
        <a:bodyPr/>
        <a:lstStyle/>
        <a:p>
          <a:endParaRPr lang="en-US"/>
        </a:p>
      </dgm:t>
    </dgm:pt>
    <dgm:pt modelId="{11452A28-DDEB-4CB6-AF5A-50FDC99E8B5D}" type="pres">
      <dgm:prSet presAssocID="{92E7F25B-A811-4C71-87E9-311314783F7B}" presName="linearFlow" presStyleCnt="0">
        <dgm:presLayoutVars>
          <dgm:dir/>
          <dgm:animLvl val="lvl"/>
          <dgm:resizeHandles val="exact"/>
        </dgm:presLayoutVars>
      </dgm:prSet>
      <dgm:spPr/>
    </dgm:pt>
    <dgm:pt modelId="{BC8658E1-00E8-46D0-994C-BE4659C2CF6F}" type="pres">
      <dgm:prSet presAssocID="{4D868095-39B0-460B-868B-4A8F2B809088}" presName="composite" presStyleCnt="0"/>
      <dgm:spPr/>
    </dgm:pt>
    <dgm:pt modelId="{E1BF49D6-5856-468B-96EE-B983DCAC1C76}" type="pres">
      <dgm:prSet presAssocID="{4D868095-39B0-460B-868B-4A8F2B80908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5E02C044-9F03-4F8D-ADDA-020855288ECC}" type="pres">
      <dgm:prSet presAssocID="{4D868095-39B0-460B-868B-4A8F2B809088}" presName="descendantText" presStyleLbl="alignAcc1" presStyleIdx="0" presStyleCnt="3" custLinFactNeighborX="280" custLinFactNeighborY="-197">
        <dgm:presLayoutVars>
          <dgm:bulletEnabled val="1"/>
        </dgm:presLayoutVars>
      </dgm:prSet>
      <dgm:spPr/>
    </dgm:pt>
    <dgm:pt modelId="{9F517AB2-BD64-4345-8D42-D4FBA18C97C0}" type="pres">
      <dgm:prSet presAssocID="{673E7654-3550-4F08-AA4D-C96D4097B28D}" presName="sp" presStyleCnt="0"/>
      <dgm:spPr/>
    </dgm:pt>
    <dgm:pt modelId="{2D07B6A4-32D2-427D-954E-5463D560B23E}" type="pres">
      <dgm:prSet presAssocID="{F662B765-6CC1-4879-8BCE-45F3563BBD62}" presName="composite" presStyleCnt="0"/>
      <dgm:spPr/>
    </dgm:pt>
    <dgm:pt modelId="{06FD1691-CAE2-432D-A05B-B014F80F0E52}" type="pres">
      <dgm:prSet presAssocID="{F662B765-6CC1-4879-8BCE-45F3563BBD6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8BD6FEA6-C0E8-4BBD-BDB3-046763DED076}" type="pres">
      <dgm:prSet presAssocID="{F662B765-6CC1-4879-8BCE-45F3563BBD62}" presName="descendantText" presStyleLbl="alignAcc1" presStyleIdx="1" presStyleCnt="3">
        <dgm:presLayoutVars>
          <dgm:bulletEnabled val="1"/>
        </dgm:presLayoutVars>
      </dgm:prSet>
      <dgm:spPr/>
    </dgm:pt>
    <dgm:pt modelId="{79358AE9-B046-498A-8B65-44C9D8413A5E}" type="pres">
      <dgm:prSet presAssocID="{A7D57276-12AA-4E13-8223-8DAC026250CC}" presName="sp" presStyleCnt="0"/>
      <dgm:spPr/>
    </dgm:pt>
    <dgm:pt modelId="{4A1E351D-2D30-4DE3-BE46-51D05DDAFB6D}" type="pres">
      <dgm:prSet presAssocID="{83992868-B293-41AB-933C-BC784FBF49DA}" presName="composite" presStyleCnt="0"/>
      <dgm:spPr/>
    </dgm:pt>
    <dgm:pt modelId="{33A250A5-3E6E-4537-9629-09C89E0D2841}" type="pres">
      <dgm:prSet presAssocID="{83992868-B293-41AB-933C-BC784FBF49DA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8B2973C-0CE9-4464-A17E-6EDEE2E818C1}" type="pres">
      <dgm:prSet presAssocID="{83992868-B293-41AB-933C-BC784FBF49DA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1F661214-E443-43A5-B7A3-7A523866B7F9}" srcId="{92E7F25B-A811-4C71-87E9-311314783F7B}" destId="{83992868-B293-41AB-933C-BC784FBF49DA}" srcOrd="2" destOrd="0" parTransId="{20396861-A94A-48AA-8428-5E34BA948D4D}" sibTransId="{2F6EEDD2-943C-4EAD-A411-1234434A122F}"/>
    <dgm:cxn modelId="{9B1CB918-C912-4D7F-BEEA-947A1C687BD5}" type="presOf" srcId="{93F7B849-0927-4395-B877-B157CE75FA37}" destId="{8BD6FEA6-C0E8-4BBD-BDB3-046763DED076}" srcOrd="0" destOrd="0" presId="urn:microsoft.com/office/officeart/2005/8/layout/chevron2"/>
    <dgm:cxn modelId="{7F59821C-579B-4780-A4C1-081C3C374BC3}" type="presOf" srcId="{92E7F25B-A811-4C71-87E9-311314783F7B}" destId="{11452A28-DDEB-4CB6-AF5A-50FDC99E8B5D}" srcOrd="0" destOrd="0" presId="urn:microsoft.com/office/officeart/2005/8/layout/chevron2"/>
    <dgm:cxn modelId="{CD991527-7EE2-4A5D-8E7A-7ACBC4F26A22}" srcId="{4D868095-39B0-460B-868B-4A8F2B809088}" destId="{B86ACF8E-1FD4-4D4C-B87A-86BD2C2FEDC7}" srcOrd="0" destOrd="0" parTransId="{65C7B7E8-1808-4633-9E6B-F3400BFA6EBE}" sibTransId="{D8709A39-F339-43BB-A4D3-BADBC2FAFE36}"/>
    <dgm:cxn modelId="{30633666-41E1-4F41-8A90-17578C0F4EDF}" type="presOf" srcId="{6A9E130C-2DA3-4838-9845-BEF014C4F002}" destId="{98B2973C-0CE9-4464-A17E-6EDEE2E818C1}" srcOrd="0" destOrd="1" presId="urn:microsoft.com/office/officeart/2005/8/layout/chevron2"/>
    <dgm:cxn modelId="{CD7B5F6C-EA91-4876-9DC2-1B38A2A18747}" srcId="{83992868-B293-41AB-933C-BC784FBF49DA}" destId="{8FC350A8-DD5F-4FE7-9D9B-072FE9966684}" srcOrd="0" destOrd="0" parTransId="{04573906-9969-4EB6-BF05-39B09FA984E5}" sibTransId="{F9EA5961-0ED0-4BEF-A87A-A017BED910FD}"/>
    <dgm:cxn modelId="{AAFEBE52-8F5B-46C8-B9F6-2449479F0AFD}" type="presOf" srcId="{4D868095-39B0-460B-868B-4A8F2B809088}" destId="{E1BF49D6-5856-468B-96EE-B983DCAC1C76}" srcOrd="0" destOrd="0" presId="urn:microsoft.com/office/officeart/2005/8/layout/chevron2"/>
    <dgm:cxn modelId="{AE445878-014C-4B77-B90F-A8499D7DC4EC}" type="presOf" srcId="{F662B765-6CC1-4879-8BCE-45F3563BBD62}" destId="{06FD1691-CAE2-432D-A05B-B014F80F0E52}" srcOrd="0" destOrd="0" presId="urn:microsoft.com/office/officeart/2005/8/layout/chevron2"/>
    <dgm:cxn modelId="{6102A57C-273B-4F84-A899-A7774ED01C8E}" srcId="{F662B765-6CC1-4879-8BCE-45F3563BBD62}" destId="{93F7B849-0927-4395-B877-B157CE75FA37}" srcOrd="0" destOrd="0" parTransId="{FAAFCF71-0697-43C5-A5C2-EB1A53BE7BC0}" sibTransId="{FB7135F1-4F78-4579-B3A3-F52A4BCB0D54}"/>
    <dgm:cxn modelId="{E1800A91-12B7-45F4-8F2A-0D3B025A3949}" type="presOf" srcId="{83992868-B293-41AB-933C-BC784FBF49DA}" destId="{33A250A5-3E6E-4537-9629-09C89E0D2841}" srcOrd="0" destOrd="0" presId="urn:microsoft.com/office/officeart/2005/8/layout/chevron2"/>
    <dgm:cxn modelId="{BF1E70D0-A140-4735-812C-B162744CA48F}" srcId="{83992868-B293-41AB-933C-BC784FBF49DA}" destId="{6A9E130C-2DA3-4838-9845-BEF014C4F002}" srcOrd="1" destOrd="0" parTransId="{7E6737DC-B079-4BDA-B6B9-835B819B5218}" sibTransId="{AB0C6B8F-6DBA-46DA-BB98-EAA086401419}"/>
    <dgm:cxn modelId="{8B2EAFDE-FEC7-49D1-BC46-08A16DC81396}" type="presOf" srcId="{8FC350A8-DD5F-4FE7-9D9B-072FE9966684}" destId="{98B2973C-0CE9-4464-A17E-6EDEE2E818C1}" srcOrd="0" destOrd="0" presId="urn:microsoft.com/office/officeart/2005/8/layout/chevron2"/>
    <dgm:cxn modelId="{A33B2BF5-F6A2-4530-B331-13B340622E16}" type="presOf" srcId="{B86ACF8E-1FD4-4D4C-B87A-86BD2C2FEDC7}" destId="{5E02C044-9F03-4F8D-ADDA-020855288ECC}" srcOrd="0" destOrd="0" presId="urn:microsoft.com/office/officeart/2005/8/layout/chevron2"/>
    <dgm:cxn modelId="{980EF8FB-FD89-4E25-9865-EC7297051F83}" srcId="{92E7F25B-A811-4C71-87E9-311314783F7B}" destId="{4D868095-39B0-460B-868B-4A8F2B809088}" srcOrd="0" destOrd="0" parTransId="{AF51C416-1E57-468C-AC63-0341B3F98E17}" sibTransId="{673E7654-3550-4F08-AA4D-C96D4097B28D}"/>
    <dgm:cxn modelId="{F0DE4BFF-6B45-4E92-8998-87E89411981B}" srcId="{92E7F25B-A811-4C71-87E9-311314783F7B}" destId="{F662B765-6CC1-4879-8BCE-45F3563BBD62}" srcOrd="1" destOrd="0" parTransId="{C0A76EFA-BD04-40C8-8B03-0B9C73DDBFF3}" sibTransId="{A7D57276-12AA-4E13-8223-8DAC026250CC}"/>
    <dgm:cxn modelId="{F7D98E08-449B-4922-BC95-01ED3929BED6}" type="presParOf" srcId="{11452A28-DDEB-4CB6-AF5A-50FDC99E8B5D}" destId="{BC8658E1-00E8-46D0-994C-BE4659C2CF6F}" srcOrd="0" destOrd="0" presId="urn:microsoft.com/office/officeart/2005/8/layout/chevron2"/>
    <dgm:cxn modelId="{872BD6BC-9AA0-4839-8553-805BBB4ECB38}" type="presParOf" srcId="{BC8658E1-00E8-46D0-994C-BE4659C2CF6F}" destId="{E1BF49D6-5856-468B-96EE-B983DCAC1C76}" srcOrd="0" destOrd="0" presId="urn:microsoft.com/office/officeart/2005/8/layout/chevron2"/>
    <dgm:cxn modelId="{E80CC8DA-3F83-460C-BF66-BBC80549847D}" type="presParOf" srcId="{BC8658E1-00E8-46D0-994C-BE4659C2CF6F}" destId="{5E02C044-9F03-4F8D-ADDA-020855288ECC}" srcOrd="1" destOrd="0" presId="urn:microsoft.com/office/officeart/2005/8/layout/chevron2"/>
    <dgm:cxn modelId="{0ED402C8-9713-4B1B-BA4E-6822DD28A0BF}" type="presParOf" srcId="{11452A28-DDEB-4CB6-AF5A-50FDC99E8B5D}" destId="{9F517AB2-BD64-4345-8D42-D4FBA18C97C0}" srcOrd="1" destOrd="0" presId="urn:microsoft.com/office/officeart/2005/8/layout/chevron2"/>
    <dgm:cxn modelId="{959B9424-5B16-492C-8DBF-1390A470EF64}" type="presParOf" srcId="{11452A28-DDEB-4CB6-AF5A-50FDC99E8B5D}" destId="{2D07B6A4-32D2-427D-954E-5463D560B23E}" srcOrd="2" destOrd="0" presId="urn:microsoft.com/office/officeart/2005/8/layout/chevron2"/>
    <dgm:cxn modelId="{C961B13F-CD07-465F-B1DB-7C7B50B264B7}" type="presParOf" srcId="{2D07B6A4-32D2-427D-954E-5463D560B23E}" destId="{06FD1691-CAE2-432D-A05B-B014F80F0E52}" srcOrd="0" destOrd="0" presId="urn:microsoft.com/office/officeart/2005/8/layout/chevron2"/>
    <dgm:cxn modelId="{7443959C-3EED-4335-BC56-CC36EA88359A}" type="presParOf" srcId="{2D07B6A4-32D2-427D-954E-5463D560B23E}" destId="{8BD6FEA6-C0E8-4BBD-BDB3-046763DED076}" srcOrd="1" destOrd="0" presId="urn:microsoft.com/office/officeart/2005/8/layout/chevron2"/>
    <dgm:cxn modelId="{1CD64BD9-84C1-4932-B4BA-0320C5976955}" type="presParOf" srcId="{11452A28-DDEB-4CB6-AF5A-50FDC99E8B5D}" destId="{79358AE9-B046-498A-8B65-44C9D8413A5E}" srcOrd="3" destOrd="0" presId="urn:microsoft.com/office/officeart/2005/8/layout/chevron2"/>
    <dgm:cxn modelId="{36EC1FB6-7ED4-44A0-BB6E-54F0E0B813E6}" type="presParOf" srcId="{11452A28-DDEB-4CB6-AF5A-50FDC99E8B5D}" destId="{4A1E351D-2D30-4DE3-BE46-51D05DDAFB6D}" srcOrd="4" destOrd="0" presId="urn:microsoft.com/office/officeart/2005/8/layout/chevron2"/>
    <dgm:cxn modelId="{EECDBB89-C866-42C9-8A64-10FAFD58E000}" type="presParOf" srcId="{4A1E351D-2D30-4DE3-BE46-51D05DDAFB6D}" destId="{33A250A5-3E6E-4537-9629-09C89E0D2841}" srcOrd="0" destOrd="0" presId="urn:microsoft.com/office/officeart/2005/8/layout/chevron2"/>
    <dgm:cxn modelId="{B601DF29-68F4-4033-9BF5-BA1266C8252F}" type="presParOf" srcId="{4A1E351D-2D30-4DE3-BE46-51D05DDAFB6D}" destId="{98B2973C-0CE9-4464-A17E-6EDEE2E818C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E7F25B-A811-4C71-87E9-311314783F7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868095-39B0-460B-868B-4A8F2B809088}">
      <dgm:prSet phldrT="[Text]"/>
      <dgm:spPr/>
      <dgm:t>
        <a:bodyPr/>
        <a:lstStyle/>
        <a:p>
          <a:r>
            <a:rPr lang="en-US" dirty="0"/>
            <a:t>Step 4</a:t>
          </a:r>
        </a:p>
      </dgm:t>
    </dgm:pt>
    <dgm:pt modelId="{AF51C416-1E57-468C-AC63-0341B3F98E17}" type="parTrans" cxnId="{980EF8FB-FD89-4E25-9865-EC7297051F83}">
      <dgm:prSet/>
      <dgm:spPr/>
      <dgm:t>
        <a:bodyPr/>
        <a:lstStyle/>
        <a:p>
          <a:endParaRPr lang="en-US"/>
        </a:p>
      </dgm:t>
    </dgm:pt>
    <dgm:pt modelId="{673E7654-3550-4F08-AA4D-C96D4097B28D}" type="sibTrans" cxnId="{980EF8FB-FD89-4E25-9865-EC7297051F83}">
      <dgm:prSet/>
      <dgm:spPr/>
      <dgm:t>
        <a:bodyPr/>
        <a:lstStyle/>
        <a:p>
          <a:endParaRPr lang="en-US"/>
        </a:p>
      </dgm:t>
    </dgm:pt>
    <dgm:pt modelId="{F662B765-6CC1-4879-8BCE-45F3563BBD62}">
      <dgm:prSet phldrT="[Text]"/>
      <dgm:spPr/>
      <dgm:t>
        <a:bodyPr/>
        <a:lstStyle/>
        <a:p>
          <a:r>
            <a:rPr lang="en-US" dirty="0"/>
            <a:t>Step 5</a:t>
          </a:r>
        </a:p>
      </dgm:t>
    </dgm:pt>
    <dgm:pt modelId="{C0A76EFA-BD04-40C8-8B03-0B9C73DDBFF3}" type="parTrans" cxnId="{F0DE4BFF-6B45-4E92-8998-87E89411981B}">
      <dgm:prSet/>
      <dgm:spPr/>
      <dgm:t>
        <a:bodyPr/>
        <a:lstStyle/>
        <a:p>
          <a:endParaRPr lang="en-US"/>
        </a:p>
      </dgm:t>
    </dgm:pt>
    <dgm:pt modelId="{A7D57276-12AA-4E13-8223-8DAC026250CC}" type="sibTrans" cxnId="{F0DE4BFF-6B45-4E92-8998-87E89411981B}">
      <dgm:prSet/>
      <dgm:spPr/>
      <dgm:t>
        <a:bodyPr/>
        <a:lstStyle/>
        <a:p>
          <a:endParaRPr lang="en-US"/>
        </a:p>
      </dgm:t>
    </dgm:pt>
    <dgm:pt modelId="{93F7B849-0927-4395-B877-B157CE75FA37}">
      <dgm:prSet phldrT="[Text]" custT="1"/>
      <dgm:spPr/>
      <dgm:t>
        <a:bodyPr/>
        <a:lstStyle/>
        <a:p>
          <a:r>
            <a:rPr lang="en-US" sz="1600" dirty="0"/>
            <a:t>Attend Commitment Night </a:t>
          </a:r>
        </a:p>
      </dgm:t>
    </dgm:pt>
    <dgm:pt modelId="{FAAFCF71-0697-43C5-A5C2-EB1A53BE7BC0}" type="parTrans" cxnId="{6102A57C-273B-4F84-A899-A7774ED01C8E}">
      <dgm:prSet/>
      <dgm:spPr/>
      <dgm:t>
        <a:bodyPr/>
        <a:lstStyle/>
        <a:p>
          <a:endParaRPr lang="en-US"/>
        </a:p>
      </dgm:t>
    </dgm:pt>
    <dgm:pt modelId="{FB7135F1-4F78-4579-B3A3-F52A4BCB0D54}" type="sibTrans" cxnId="{6102A57C-273B-4F84-A899-A7774ED01C8E}">
      <dgm:prSet/>
      <dgm:spPr/>
      <dgm:t>
        <a:bodyPr/>
        <a:lstStyle/>
        <a:p>
          <a:endParaRPr lang="en-US"/>
        </a:p>
      </dgm:t>
    </dgm:pt>
    <dgm:pt modelId="{4A1746BE-9DDC-4462-97CB-D671E9F8548C}">
      <dgm:prSet/>
      <dgm:spPr/>
      <dgm:t>
        <a:bodyPr/>
        <a:lstStyle/>
        <a:p>
          <a:r>
            <a:rPr lang="en-US" sz="1500" dirty="0"/>
            <a:t>Priority 1 Notifications</a:t>
          </a:r>
        </a:p>
      </dgm:t>
    </dgm:pt>
    <dgm:pt modelId="{23D9AB30-E8FD-4EAA-A9FE-C8BEE50DDAB6}" type="parTrans" cxnId="{E6D736EF-B1D3-47CC-BCE1-749DFF38A5CF}">
      <dgm:prSet/>
      <dgm:spPr/>
      <dgm:t>
        <a:bodyPr/>
        <a:lstStyle/>
        <a:p>
          <a:endParaRPr lang="en-US"/>
        </a:p>
      </dgm:t>
    </dgm:pt>
    <dgm:pt modelId="{A828A778-00E3-4D70-8301-15DA28C53BE1}" type="sibTrans" cxnId="{E6D736EF-B1D3-47CC-BCE1-749DFF38A5CF}">
      <dgm:prSet/>
      <dgm:spPr/>
      <dgm:t>
        <a:bodyPr/>
        <a:lstStyle/>
        <a:p>
          <a:endParaRPr lang="en-US"/>
        </a:p>
      </dgm:t>
    </dgm:pt>
    <dgm:pt modelId="{198CCBCA-36E9-4300-BBBE-C93D54943123}">
      <dgm:prSet custT="1"/>
      <dgm:spPr/>
      <dgm:t>
        <a:bodyPr/>
        <a:lstStyle/>
        <a:p>
          <a:r>
            <a:rPr lang="en-US" sz="1500" dirty="0"/>
            <a:t>Regular </a:t>
          </a:r>
          <a:r>
            <a:rPr lang="en-US" sz="1600" dirty="0"/>
            <a:t>Window</a:t>
          </a:r>
          <a:r>
            <a:rPr lang="en-US" sz="1500" dirty="0"/>
            <a:t> Notifications</a:t>
          </a:r>
        </a:p>
      </dgm:t>
    </dgm:pt>
    <dgm:pt modelId="{6DA54351-B370-4276-BC96-75DE66B3EA83}" type="parTrans" cxnId="{17F3B716-2C41-4240-B3BD-6B91145AAC90}">
      <dgm:prSet/>
      <dgm:spPr/>
      <dgm:t>
        <a:bodyPr/>
        <a:lstStyle/>
        <a:p>
          <a:endParaRPr lang="en-US"/>
        </a:p>
      </dgm:t>
    </dgm:pt>
    <dgm:pt modelId="{539FA8F4-651A-4A5F-8A37-1FDE072518F6}" type="sibTrans" cxnId="{17F3B716-2C41-4240-B3BD-6B91145AAC90}">
      <dgm:prSet/>
      <dgm:spPr/>
      <dgm:t>
        <a:bodyPr/>
        <a:lstStyle/>
        <a:p>
          <a:endParaRPr lang="en-US"/>
        </a:p>
      </dgm:t>
    </dgm:pt>
    <dgm:pt modelId="{BC7CCF35-057C-4BF4-8DC1-9C95049111CB}">
      <dgm:prSet/>
      <dgm:spPr/>
      <dgm:t>
        <a:bodyPr/>
        <a:lstStyle/>
        <a:p>
          <a:r>
            <a:rPr lang="en-US" sz="1500" dirty="0"/>
            <a:t>Waitlist Notifications  </a:t>
          </a:r>
        </a:p>
      </dgm:t>
    </dgm:pt>
    <dgm:pt modelId="{0352A1E8-290B-4281-9064-16C93F8A5B17}" type="parTrans" cxnId="{2718ABE5-4C28-49B7-85E8-E1F00F20A456}">
      <dgm:prSet/>
      <dgm:spPr/>
      <dgm:t>
        <a:bodyPr/>
        <a:lstStyle/>
        <a:p>
          <a:endParaRPr lang="en-US"/>
        </a:p>
      </dgm:t>
    </dgm:pt>
    <dgm:pt modelId="{8534927C-66C8-43F2-BD20-DBF7B4BA8A11}" type="sibTrans" cxnId="{2718ABE5-4C28-49B7-85E8-E1F00F20A456}">
      <dgm:prSet/>
      <dgm:spPr/>
      <dgm:t>
        <a:bodyPr/>
        <a:lstStyle/>
        <a:p>
          <a:endParaRPr lang="en-US"/>
        </a:p>
      </dgm:t>
    </dgm:pt>
    <dgm:pt modelId="{11452A28-DDEB-4CB6-AF5A-50FDC99E8B5D}" type="pres">
      <dgm:prSet presAssocID="{92E7F25B-A811-4C71-87E9-311314783F7B}" presName="linearFlow" presStyleCnt="0">
        <dgm:presLayoutVars>
          <dgm:dir/>
          <dgm:animLvl val="lvl"/>
          <dgm:resizeHandles val="exact"/>
        </dgm:presLayoutVars>
      </dgm:prSet>
      <dgm:spPr/>
    </dgm:pt>
    <dgm:pt modelId="{BC8658E1-00E8-46D0-994C-BE4659C2CF6F}" type="pres">
      <dgm:prSet presAssocID="{4D868095-39B0-460B-868B-4A8F2B809088}" presName="composite" presStyleCnt="0"/>
      <dgm:spPr/>
    </dgm:pt>
    <dgm:pt modelId="{E1BF49D6-5856-468B-96EE-B983DCAC1C76}" type="pres">
      <dgm:prSet presAssocID="{4D868095-39B0-460B-868B-4A8F2B809088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5E02C044-9F03-4F8D-ADDA-020855288ECC}" type="pres">
      <dgm:prSet presAssocID="{4D868095-39B0-460B-868B-4A8F2B809088}" presName="descendantText" presStyleLbl="alignAcc1" presStyleIdx="0" presStyleCnt="2" custLinFactNeighborX="0" custLinFactNeighborY="-197">
        <dgm:presLayoutVars>
          <dgm:bulletEnabled val="1"/>
        </dgm:presLayoutVars>
      </dgm:prSet>
      <dgm:spPr/>
    </dgm:pt>
    <dgm:pt modelId="{9F517AB2-BD64-4345-8D42-D4FBA18C97C0}" type="pres">
      <dgm:prSet presAssocID="{673E7654-3550-4F08-AA4D-C96D4097B28D}" presName="sp" presStyleCnt="0"/>
      <dgm:spPr/>
    </dgm:pt>
    <dgm:pt modelId="{2D07B6A4-32D2-427D-954E-5463D560B23E}" type="pres">
      <dgm:prSet presAssocID="{F662B765-6CC1-4879-8BCE-45F3563BBD62}" presName="composite" presStyleCnt="0"/>
      <dgm:spPr/>
    </dgm:pt>
    <dgm:pt modelId="{06FD1691-CAE2-432D-A05B-B014F80F0E52}" type="pres">
      <dgm:prSet presAssocID="{F662B765-6CC1-4879-8BCE-45F3563BBD62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8BD6FEA6-C0E8-4BBD-BDB3-046763DED076}" type="pres">
      <dgm:prSet presAssocID="{F662B765-6CC1-4879-8BCE-45F3563BBD62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17F3B716-2C41-4240-B3BD-6B91145AAC90}" srcId="{4D868095-39B0-460B-868B-4A8F2B809088}" destId="{198CCBCA-36E9-4300-BBBE-C93D54943123}" srcOrd="1" destOrd="0" parTransId="{6DA54351-B370-4276-BC96-75DE66B3EA83}" sibTransId="{539FA8F4-651A-4A5F-8A37-1FDE072518F6}"/>
    <dgm:cxn modelId="{9B1CB918-C912-4D7F-BEEA-947A1C687BD5}" type="presOf" srcId="{93F7B849-0927-4395-B877-B157CE75FA37}" destId="{8BD6FEA6-C0E8-4BBD-BDB3-046763DED076}" srcOrd="0" destOrd="0" presId="urn:microsoft.com/office/officeart/2005/8/layout/chevron2"/>
    <dgm:cxn modelId="{7F59821C-579B-4780-A4C1-081C3C374BC3}" type="presOf" srcId="{92E7F25B-A811-4C71-87E9-311314783F7B}" destId="{11452A28-DDEB-4CB6-AF5A-50FDC99E8B5D}" srcOrd="0" destOrd="0" presId="urn:microsoft.com/office/officeart/2005/8/layout/chevron2"/>
    <dgm:cxn modelId="{D07AD91E-0B7E-48EB-B98F-ED23756A486D}" type="presOf" srcId="{BC7CCF35-057C-4BF4-8DC1-9C95049111CB}" destId="{5E02C044-9F03-4F8D-ADDA-020855288ECC}" srcOrd="0" destOrd="2" presId="urn:microsoft.com/office/officeart/2005/8/layout/chevron2"/>
    <dgm:cxn modelId="{AAFEBE52-8F5B-46C8-B9F6-2449479F0AFD}" type="presOf" srcId="{4D868095-39B0-460B-868B-4A8F2B809088}" destId="{E1BF49D6-5856-468B-96EE-B983DCAC1C76}" srcOrd="0" destOrd="0" presId="urn:microsoft.com/office/officeart/2005/8/layout/chevron2"/>
    <dgm:cxn modelId="{AE445878-014C-4B77-B90F-A8499D7DC4EC}" type="presOf" srcId="{F662B765-6CC1-4879-8BCE-45F3563BBD62}" destId="{06FD1691-CAE2-432D-A05B-B014F80F0E52}" srcOrd="0" destOrd="0" presId="urn:microsoft.com/office/officeart/2005/8/layout/chevron2"/>
    <dgm:cxn modelId="{6102A57C-273B-4F84-A899-A7774ED01C8E}" srcId="{F662B765-6CC1-4879-8BCE-45F3563BBD62}" destId="{93F7B849-0927-4395-B877-B157CE75FA37}" srcOrd="0" destOrd="0" parTransId="{FAAFCF71-0697-43C5-A5C2-EB1A53BE7BC0}" sibTransId="{FB7135F1-4F78-4579-B3A3-F52A4BCB0D54}"/>
    <dgm:cxn modelId="{2514B8C4-E20E-4981-82F5-920323AE000B}" type="presOf" srcId="{4A1746BE-9DDC-4462-97CB-D671E9F8548C}" destId="{5E02C044-9F03-4F8D-ADDA-020855288ECC}" srcOrd="0" destOrd="0" presId="urn:microsoft.com/office/officeart/2005/8/layout/chevron2"/>
    <dgm:cxn modelId="{2718ABE5-4C28-49B7-85E8-E1F00F20A456}" srcId="{4D868095-39B0-460B-868B-4A8F2B809088}" destId="{BC7CCF35-057C-4BF4-8DC1-9C95049111CB}" srcOrd="2" destOrd="0" parTransId="{0352A1E8-290B-4281-9064-16C93F8A5B17}" sibTransId="{8534927C-66C8-43F2-BD20-DBF7B4BA8A11}"/>
    <dgm:cxn modelId="{F20CBCE7-8D4F-486F-9EEB-D6FD4D38D75F}" type="presOf" srcId="{198CCBCA-36E9-4300-BBBE-C93D54943123}" destId="{5E02C044-9F03-4F8D-ADDA-020855288ECC}" srcOrd="0" destOrd="1" presId="urn:microsoft.com/office/officeart/2005/8/layout/chevron2"/>
    <dgm:cxn modelId="{E6D736EF-B1D3-47CC-BCE1-749DFF38A5CF}" srcId="{4D868095-39B0-460B-868B-4A8F2B809088}" destId="{4A1746BE-9DDC-4462-97CB-D671E9F8548C}" srcOrd="0" destOrd="0" parTransId="{23D9AB30-E8FD-4EAA-A9FE-C8BEE50DDAB6}" sibTransId="{A828A778-00E3-4D70-8301-15DA28C53BE1}"/>
    <dgm:cxn modelId="{980EF8FB-FD89-4E25-9865-EC7297051F83}" srcId="{92E7F25B-A811-4C71-87E9-311314783F7B}" destId="{4D868095-39B0-460B-868B-4A8F2B809088}" srcOrd="0" destOrd="0" parTransId="{AF51C416-1E57-468C-AC63-0341B3F98E17}" sibTransId="{673E7654-3550-4F08-AA4D-C96D4097B28D}"/>
    <dgm:cxn modelId="{F0DE4BFF-6B45-4E92-8998-87E89411981B}" srcId="{92E7F25B-A811-4C71-87E9-311314783F7B}" destId="{F662B765-6CC1-4879-8BCE-45F3563BBD62}" srcOrd="1" destOrd="0" parTransId="{C0A76EFA-BD04-40C8-8B03-0B9C73DDBFF3}" sibTransId="{A7D57276-12AA-4E13-8223-8DAC026250CC}"/>
    <dgm:cxn modelId="{F7D98E08-449B-4922-BC95-01ED3929BED6}" type="presParOf" srcId="{11452A28-DDEB-4CB6-AF5A-50FDC99E8B5D}" destId="{BC8658E1-00E8-46D0-994C-BE4659C2CF6F}" srcOrd="0" destOrd="0" presId="urn:microsoft.com/office/officeart/2005/8/layout/chevron2"/>
    <dgm:cxn modelId="{872BD6BC-9AA0-4839-8553-805BBB4ECB38}" type="presParOf" srcId="{BC8658E1-00E8-46D0-994C-BE4659C2CF6F}" destId="{E1BF49D6-5856-468B-96EE-B983DCAC1C76}" srcOrd="0" destOrd="0" presId="urn:microsoft.com/office/officeart/2005/8/layout/chevron2"/>
    <dgm:cxn modelId="{E80CC8DA-3F83-460C-BF66-BBC80549847D}" type="presParOf" srcId="{BC8658E1-00E8-46D0-994C-BE4659C2CF6F}" destId="{5E02C044-9F03-4F8D-ADDA-020855288ECC}" srcOrd="1" destOrd="0" presId="urn:microsoft.com/office/officeart/2005/8/layout/chevron2"/>
    <dgm:cxn modelId="{0ED402C8-9713-4B1B-BA4E-6822DD28A0BF}" type="presParOf" srcId="{11452A28-DDEB-4CB6-AF5A-50FDC99E8B5D}" destId="{9F517AB2-BD64-4345-8D42-D4FBA18C97C0}" srcOrd="1" destOrd="0" presId="urn:microsoft.com/office/officeart/2005/8/layout/chevron2"/>
    <dgm:cxn modelId="{959B9424-5B16-492C-8DBF-1390A470EF64}" type="presParOf" srcId="{11452A28-DDEB-4CB6-AF5A-50FDC99E8B5D}" destId="{2D07B6A4-32D2-427D-954E-5463D560B23E}" srcOrd="2" destOrd="0" presId="urn:microsoft.com/office/officeart/2005/8/layout/chevron2"/>
    <dgm:cxn modelId="{C961B13F-CD07-465F-B1DB-7C7B50B264B7}" type="presParOf" srcId="{2D07B6A4-32D2-427D-954E-5463D560B23E}" destId="{06FD1691-CAE2-432D-A05B-B014F80F0E52}" srcOrd="0" destOrd="0" presId="urn:microsoft.com/office/officeart/2005/8/layout/chevron2"/>
    <dgm:cxn modelId="{7443959C-3EED-4335-BC56-CC36EA88359A}" type="presParOf" srcId="{2D07B6A4-32D2-427D-954E-5463D560B23E}" destId="{8BD6FEA6-C0E8-4BBD-BDB3-046763DED0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BF49D6-5856-468B-96EE-B983DCAC1C76}">
      <dsp:nvSpPr>
        <dsp:cNvPr id="0" name=""/>
        <dsp:cNvSpPr/>
      </dsp:nvSpPr>
      <dsp:spPr>
        <a:xfrm rot="5400000">
          <a:off x="-194441" y="195376"/>
          <a:ext cx="1296275" cy="9073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Step 1</a:t>
          </a:r>
        </a:p>
      </dsp:txBody>
      <dsp:txXfrm rot="-5400000">
        <a:off x="1" y="454632"/>
        <a:ext cx="907393" cy="388882"/>
      </dsp:txXfrm>
    </dsp:sp>
    <dsp:sp modelId="{5E02C044-9F03-4F8D-ADDA-020855288ECC}">
      <dsp:nvSpPr>
        <dsp:cNvPr id="0" name=""/>
        <dsp:cNvSpPr/>
      </dsp:nvSpPr>
      <dsp:spPr>
        <a:xfrm rot="5400000">
          <a:off x="2864505" y="-1957112"/>
          <a:ext cx="842579" cy="47568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Apply Online @ </a:t>
          </a:r>
          <a:r>
            <a:rPr lang="en-US" sz="1600" kern="1200" dirty="0">
              <a:hlinkClick xmlns:r="http://schemas.openxmlformats.org/officeDocument/2006/relationships" r:id="rId1"/>
            </a:rPr>
            <a:t>https://academy.fortbendisd.com/</a:t>
          </a:r>
          <a:r>
            <a:rPr lang="en-US" sz="1600" kern="1200" dirty="0"/>
            <a:t> </a:t>
          </a:r>
        </a:p>
      </dsp:txBody>
      <dsp:txXfrm rot="-5400000">
        <a:off x="907394" y="41130"/>
        <a:ext cx="4715672" cy="760317"/>
      </dsp:txXfrm>
    </dsp:sp>
    <dsp:sp modelId="{06FD1691-CAE2-432D-A05B-B014F80F0E52}">
      <dsp:nvSpPr>
        <dsp:cNvPr id="0" name=""/>
        <dsp:cNvSpPr/>
      </dsp:nvSpPr>
      <dsp:spPr>
        <a:xfrm rot="5400000">
          <a:off x="-194441" y="1292864"/>
          <a:ext cx="1296275" cy="9073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Step 2</a:t>
          </a:r>
        </a:p>
      </dsp:txBody>
      <dsp:txXfrm rot="-5400000">
        <a:off x="1" y="1552120"/>
        <a:ext cx="907393" cy="388882"/>
      </dsp:txXfrm>
    </dsp:sp>
    <dsp:sp modelId="{8BD6FEA6-C0E8-4BBD-BDB3-046763DED076}">
      <dsp:nvSpPr>
        <dsp:cNvPr id="0" name=""/>
        <dsp:cNvSpPr/>
      </dsp:nvSpPr>
      <dsp:spPr>
        <a:xfrm rot="5400000">
          <a:off x="2864505" y="-858689"/>
          <a:ext cx="842579" cy="47568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Get Validated </a:t>
          </a:r>
        </a:p>
      </dsp:txBody>
      <dsp:txXfrm rot="-5400000">
        <a:off x="907394" y="1139553"/>
        <a:ext cx="4715672" cy="760317"/>
      </dsp:txXfrm>
    </dsp:sp>
    <dsp:sp modelId="{33A250A5-3E6E-4537-9629-09C89E0D2841}">
      <dsp:nvSpPr>
        <dsp:cNvPr id="0" name=""/>
        <dsp:cNvSpPr/>
      </dsp:nvSpPr>
      <dsp:spPr>
        <a:xfrm rot="5400000">
          <a:off x="-194441" y="2390352"/>
          <a:ext cx="1296275" cy="9073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Step 3</a:t>
          </a:r>
        </a:p>
      </dsp:txBody>
      <dsp:txXfrm rot="-5400000">
        <a:off x="1" y="2649608"/>
        <a:ext cx="907393" cy="388882"/>
      </dsp:txXfrm>
    </dsp:sp>
    <dsp:sp modelId="{98B2973C-0CE9-4464-A17E-6EDEE2E818C1}">
      <dsp:nvSpPr>
        <dsp:cNvPr id="0" name=""/>
        <dsp:cNvSpPr/>
      </dsp:nvSpPr>
      <dsp:spPr>
        <a:xfrm rot="5400000">
          <a:off x="2864505" y="238798"/>
          <a:ext cx="842579" cy="47568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Sit for </a:t>
          </a:r>
          <a:r>
            <a:rPr lang="en-US" sz="1800" kern="1200" dirty="0"/>
            <a:t>academy</a:t>
          </a:r>
          <a:r>
            <a:rPr lang="en-US" sz="1400" kern="1200" dirty="0"/>
            <a:t> </a:t>
          </a:r>
          <a:r>
            <a:rPr lang="en-US" sz="1600" kern="1200" dirty="0"/>
            <a:t>exam/interview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Exam and interview date </a:t>
          </a:r>
          <a:r>
            <a:rPr lang="en-US" sz="1800" kern="1200" dirty="0"/>
            <a:t>has</a:t>
          </a:r>
          <a:r>
            <a:rPr lang="en-US" sz="1600" kern="1200" dirty="0"/>
            <a:t> not been determined </a:t>
          </a:r>
        </a:p>
      </dsp:txBody>
      <dsp:txXfrm rot="-5400000">
        <a:off x="907394" y="2237041"/>
        <a:ext cx="4715672" cy="7603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BF49D6-5856-468B-96EE-B983DCAC1C76}">
      <dsp:nvSpPr>
        <dsp:cNvPr id="0" name=""/>
        <dsp:cNvSpPr/>
      </dsp:nvSpPr>
      <dsp:spPr>
        <a:xfrm rot="5400000">
          <a:off x="-193855" y="193991"/>
          <a:ext cx="1292370" cy="9046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Step 4</a:t>
          </a:r>
        </a:p>
      </dsp:txBody>
      <dsp:txXfrm rot="-5400000">
        <a:off x="1" y="452466"/>
        <a:ext cx="904659" cy="387711"/>
      </dsp:txXfrm>
    </dsp:sp>
    <dsp:sp modelId="{5E02C044-9F03-4F8D-ADDA-020855288ECC}">
      <dsp:nvSpPr>
        <dsp:cNvPr id="0" name=""/>
        <dsp:cNvSpPr/>
      </dsp:nvSpPr>
      <dsp:spPr>
        <a:xfrm rot="5400000">
          <a:off x="2864407" y="-1959748"/>
          <a:ext cx="840040" cy="47595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Priority 1 Notifications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Regular </a:t>
          </a:r>
          <a:r>
            <a:rPr lang="en-US" sz="1600" kern="1200" dirty="0"/>
            <a:t>Window</a:t>
          </a:r>
          <a:r>
            <a:rPr lang="en-US" sz="1500" kern="1200" dirty="0"/>
            <a:t> Notifications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Waitlist Notifications  </a:t>
          </a:r>
        </a:p>
      </dsp:txBody>
      <dsp:txXfrm rot="-5400000">
        <a:off x="904660" y="41006"/>
        <a:ext cx="4718529" cy="758026"/>
      </dsp:txXfrm>
    </dsp:sp>
    <dsp:sp modelId="{06FD1691-CAE2-432D-A05B-B014F80F0E52}">
      <dsp:nvSpPr>
        <dsp:cNvPr id="0" name=""/>
        <dsp:cNvSpPr/>
      </dsp:nvSpPr>
      <dsp:spPr>
        <a:xfrm rot="5400000">
          <a:off x="-193855" y="1214963"/>
          <a:ext cx="1292370" cy="9046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Step 5</a:t>
          </a:r>
        </a:p>
      </dsp:txBody>
      <dsp:txXfrm rot="-5400000">
        <a:off x="1" y="1473438"/>
        <a:ext cx="904659" cy="387711"/>
      </dsp:txXfrm>
    </dsp:sp>
    <dsp:sp modelId="{8BD6FEA6-C0E8-4BBD-BDB3-046763DED076}">
      <dsp:nvSpPr>
        <dsp:cNvPr id="0" name=""/>
        <dsp:cNvSpPr/>
      </dsp:nvSpPr>
      <dsp:spPr>
        <a:xfrm rot="5400000">
          <a:off x="2864407" y="-938639"/>
          <a:ext cx="840040" cy="47595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Attend Commitment Night </a:t>
          </a:r>
        </a:p>
      </dsp:txBody>
      <dsp:txXfrm rot="-5400000">
        <a:off x="904660" y="1062115"/>
        <a:ext cx="4718529" cy="7580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5C9A2-9DF9-4966-9A00-E316090CA302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BC02E-4A65-4D00-B84F-A96AC684E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49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Julie,</a:t>
            </a:r>
            <a:r>
              <a:rPr lang="en-US" baseline="0" dirty="0"/>
              <a:t> Julie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BC02E-4A65-4D00-B84F-A96AC684E9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1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Julie,</a:t>
            </a:r>
            <a:r>
              <a:rPr lang="en-US" baseline="0" dirty="0"/>
              <a:t> Julie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BC02E-4A65-4D00-B84F-A96AC684E9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85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Julie</a:t>
            </a:r>
            <a:r>
              <a:rPr lang="en-US" baseline="0" dirty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BC02E-4A65-4D00-B84F-A96AC684E9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99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</a:t>
            </a:r>
            <a:r>
              <a:rPr lang="en-US"/>
              <a:t>do presentations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BC02E-4A65-4D00-B84F-A96AC684E9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24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</a:t>
            </a:r>
            <a:r>
              <a:rPr lang="en-US"/>
              <a:t>do presentations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BC02E-4A65-4D00-B84F-A96AC684E9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24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BC02E-4A65-4D00-B84F-A96AC684E92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41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EDC5-EE8D-B54B-8023-141D2C391C15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86FA-1E23-0F4D-9581-2DDA65654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28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EDC5-EE8D-B54B-8023-141D2C391C15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86FA-1E23-0F4D-9581-2DDA65654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57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EDC5-EE8D-B54B-8023-141D2C391C15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86FA-1E23-0F4D-9581-2DDA65654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8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EDC5-EE8D-B54B-8023-141D2C391C15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86FA-1E23-0F4D-9581-2DDA65654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21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EDC5-EE8D-B54B-8023-141D2C391C15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86FA-1E23-0F4D-9581-2DDA65654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EDC5-EE8D-B54B-8023-141D2C391C15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86FA-1E23-0F4D-9581-2DDA65654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23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EDC5-EE8D-B54B-8023-141D2C391C15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86FA-1E23-0F4D-9581-2DDA65654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42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EDC5-EE8D-B54B-8023-141D2C391C15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86FA-1E23-0F4D-9581-2DDA65654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32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EDC5-EE8D-B54B-8023-141D2C391C15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86FA-1E23-0F4D-9581-2DDA65654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14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EDC5-EE8D-B54B-8023-141D2C391C15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86FA-1E23-0F4D-9581-2DDA65654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76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EDC5-EE8D-B54B-8023-141D2C391C15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86FA-1E23-0F4D-9581-2DDA65654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9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BEDC5-EE8D-B54B-8023-141D2C391C15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286FA-1E23-0F4D-9581-2DDA65654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93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y.fortbendisd.com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tbendisd.com/cms/lib/TX01917858/Centricity/Domain/83/EIC%20LOCAL%20Class%20ranking%20-%2003.04.20.pdf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y.fortbendisd.com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://www.fortbendisd.com/mathandscience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t="-1000" r="-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44230" y="4856666"/>
            <a:ext cx="45195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FBISD Virtual Academies Open House</a:t>
            </a:r>
          </a:p>
          <a:p>
            <a:pPr algn="ctr"/>
            <a:r>
              <a:rPr lang="en-US" b="1" dirty="0"/>
              <a:t>6:30-7:30—formal presentation </a:t>
            </a:r>
            <a:endParaRPr lang="en-US" sz="3200" b="1" dirty="0"/>
          </a:p>
          <a:p>
            <a:pPr algn="ctr"/>
            <a:r>
              <a:rPr lang="en-US" b="1" dirty="0"/>
              <a:t>November 16, 2021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37" y="590194"/>
            <a:ext cx="3034691" cy="688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943" y="590194"/>
            <a:ext cx="1592156" cy="1631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36" y="1519474"/>
            <a:ext cx="2922824" cy="62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059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 16  Head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66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14631" y="697585"/>
            <a:ext cx="79627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Academy Program Requirements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1" y="3935413"/>
            <a:ext cx="4770041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Levels I-IV AP of World 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Designated ELA, SS,  Business Courses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5 Credits in Social Studies</a:t>
            </a:r>
            <a:endParaRPr lang="en-US" sz="3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Senior Academy Capstone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625" y="60265"/>
            <a:ext cx="538115" cy="5327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551" y="60265"/>
            <a:ext cx="519023" cy="5327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02376" y="3959226"/>
            <a:ext cx="4523385" cy="31854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6</a:t>
            </a:r>
            <a:r>
              <a:rPr lang="EN-US" sz="3000" dirty="0"/>
              <a:t> Business Credits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4 Advanced Credits (Honors, Dual, AP)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AP Macro-Economics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Industry Certifications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Senior Graduation Project</a:t>
            </a:r>
            <a:endParaRPr lang="en-US" sz="3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2" y="3293947"/>
            <a:ext cx="2828652" cy="6414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274" y="3301833"/>
            <a:ext cx="2986626" cy="6335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4800" y="1234465"/>
            <a:ext cx="51435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Appropriate course sequence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Minimum grade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Enrichment Activities (4/year)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Service Hours (100 total)</a:t>
            </a:r>
          </a:p>
        </p:txBody>
      </p:sp>
    </p:spTree>
    <p:extLst>
      <p:ext uri="{BB962C8B-B14F-4D97-AF65-F5344CB8AC3E}">
        <p14:creationId xmlns:p14="http://schemas.microsoft.com/office/powerpoint/2010/main" val="1022350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 16  Head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742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753" y="0"/>
            <a:ext cx="538115" cy="532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551" y="0"/>
            <a:ext cx="519023" cy="5327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6619" y="6362063"/>
            <a:ext cx="6905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**Requirements/Courses subject to change per state/district guidelines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65948" y="873458"/>
            <a:ext cx="66601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GSA Sample Four-Year Plan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9EADEA-062B-4939-B5AA-64E2925884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50" y="1642899"/>
            <a:ext cx="10849678" cy="450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08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 16  Head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6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753" y="0"/>
            <a:ext cx="538115" cy="532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551" y="0"/>
            <a:ext cx="519023" cy="5327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08997" y="692734"/>
            <a:ext cx="6974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IBMA</a:t>
            </a:r>
            <a:r>
              <a:rPr lang="en-US" sz="4000" dirty="0"/>
              <a:t> Sample Four-Year Plan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1768" y="6229921"/>
            <a:ext cx="69192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**Requirements/Courses subject to change per state/district guidelines.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**CTE courses are currently undergoing changes within TEA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B840DA-C554-48EB-9DF7-A1D2C5E918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756" y="1184841"/>
            <a:ext cx="9798224" cy="498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95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 16  Head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19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67052" y="1114585"/>
            <a:ext cx="6588578" cy="71558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50" dirty="0">
                <a:solidFill>
                  <a:schemeClr val="bg1"/>
                </a:solidFill>
              </a:rPr>
              <a:t>Applicant Requirements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67050" y="1967727"/>
            <a:ext cx="6057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en-US" sz="2400" dirty="0"/>
              <a:t>Success on all sections of the 7</a:t>
            </a:r>
            <a:r>
              <a:rPr lang="en-US" sz="2400" baseline="30000" dirty="0"/>
              <a:t>th</a:t>
            </a:r>
            <a:r>
              <a:rPr lang="en-US" sz="2400" dirty="0"/>
              <a:t> grade STAAR </a:t>
            </a:r>
            <a:r>
              <a:rPr lang="en-US" sz="2400" dirty="0">
                <a:solidFill>
                  <a:srgbClr val="FF0000"/>
                </a:solidFill>
              </a:rPr>
              <a:t>(waive this year due to COVID-19). </a:t>
            </a:r>
          </a:p>
          <a:p>
            <a:pPr marL="214313" indent="-214313">
              <a:buFontTx/>
              <a:buChar char="-"/>
            </a:pPr>
            <a:r>
              <a:rPr lang="en-US" sz="2400" dirty="0"/>
              <a:t>Currently resides in FBISD Attendance zone</a:t>
            </a:r>
          </a:p>
          <a:p>
            <a:pPr marL="214313" indent="-214313">
              <a:buFontTx/>
              <a:buChar char="-"/>
            </a:pPr>
            <a:r>
              <a:rPr lang="en-US" sz="2400" dirty="0"/>
              <a:t>Currently in the 8</a:t>
            </a:r>
            <a:r>
              <a:rPr lang="en-US" sz="2400" baseline="30000" dirty="0"/>
              <a:t>th</a:t>
            </a:r>
            <a:r>
              <a:rPr lang="en-US" sz="2400" dirty="0"/>
              <a:t> Grade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67051" y="3631297"/>
            <a:ext cx="6588579" cy="71558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50" dirty="0">
                <a:solidFill>
                  <a:schemeClr val="bg1"/>
                </a:solidFill>
              </a:rPr>
              <a:t>Academy Selection Criteria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67051" y="4684713"/>
            <a:ext cx="6760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en-US" sz="2400" dirty="0"/>
              <a:t>7</a:t>
            </a:r>
            <a:r>
              <a:rPr lang="en-US" sz="2400" baseline="30000" dirty="0"/>
              <a:t>th</a:t>
            </a:r>
            <a:r>
              <a:rPr lang="en-US" sz="2400" dirty="0"/>
              <a:t> grade semester grades in Math, Science, SS, ELA</a:t>
            </a:r>
          </a:p>
          <a:p>
            <a:pPr marL="214313" indent="-214313">
              <a:buFontTx/>
              <a:buChar char="-"/>
            </a:pPr>
            <a:r>
              <a:rPr lang="en-US" sz="2400" dirty="0"/>
              <a:t>8</a:t>
            </a:r>
            <a:r>
              <a:rPr lang="en-US" sz="2400" baseline="30000" dirty="0"/>
              <a:t>th</a:t>
            </a:r>
            <a:r>
              <a:rPr lang="en-US" sz="2400" dirty="0"/>
              <a:t> grade semester grades in Math, Science, SS, ELA</a:t>
            </a:r>
          </a:p>
          <a:p>
            <a:pPr marL="214313" indent="-214313">
              <a:buFontTx/>
              <a:buChar char="-"/>
            </a:pPr>
            <a:r>
              <a:rPr lang="en-US" sz="2400" dirty="0"/>
              <a:t>Academy entrance exam grade</a:t>
            </a:r>
          </a:p>
        </p:txBody>
      </p:sp>
    </p:spTree>
    <p:extLst>
      <p:ext uri="{BB962C8B-B14F-4D97-AF65-F5344CB8AC3E}">
        <p14:creationId xmlns:p14="http://schemas.microsoft.com/office/powerpoint/2010/main" val="237662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570"/>
    </mc:Choice>
    <mc:Fallback xmlns="">
      <p:transition spd="slow" advTm="4957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 16  Head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308" y="0"/>
            <a:ext cx="12437308" cy="7850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6957" y="785091"/>
            <a:ext cx="59925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300" b="1" dirty="0">
                <a:solidFill>
                  <a:prstClr val="black"/>
                </a:solidFill>
                <a:latin typeface="Calibri"/>
              </a:rPr>
              <a:t>Application Process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27200" y="1371454"/>
            <a:ext cx="6696254" cy="3231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sz="1500" b="1" dirty="0">
                <a:latin typeface="Calibri"/>
              </a:rPr>
              <a:t>Log on to </a:t>
            </a:r>
            <a:r>
              <a:rPr lang="en-US" sz="1500" b="1" dirty="0">
                <a:ea typeface="+mn-lt"/>
                <a:cs typeface="+mn-lt"/>
                <a:hlinkClick r:id="rId3"/>
              </a:rPr>
              <a:t>https://academy.fortbendisd.com/</a:t>
            </a:r>
            <a:r>
              <a:rPr lang="en-US" sz="1500" b="1" dirty="0">
                <a:latin typeface="Calibri"/>
              </a:rPr>
              <a:t> </a:t>
            </a:r>
            <a:endParaRPr lang="en-US" sz="1500" b="1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031295"/>
              </p:ext>
            </p:extLst>
          </p:nvPr>
        </p:nvGraphicFramePr>
        <p:xfrm>
          <a:off x="1782618" y="1694619"/>
          <a:ext cx="9199418" cy="4965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9709">
                  <a:extLst>
                    <a:ext uri="{9D8B030D-6E8A-4147-A177-3AD203B41FA5}">
                      <a16:colId xmlns:a16="http://schemas.microsoft.com/office/drawing/2014/main" val="678718760"/>
                    </a:ext>
                  </a:extLst>
                </a:gridCol>
                <a:gridCol w="4599709">
                  <a:extLst>
                    <a:ext uri="{9D8B030D-6E8A-4147-A177-3AD203B41FA5}">
                      <a16:colId xmlns:a16="http://schemas.microsoft.com/office/drawing/2014/main" val="529109705"/>
                    </a:ext>
                  </a:extLst>
                </a:gridCol>
              </a:tblGrid>
              <a:tr h="37215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Current FBISD Students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Non-FBISD Students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48048977"/>
                  </a:ext>
                </a:extLst>
              </a:tr>
              <a:tr h="814138">
                <a:tc>
                  <a:txBody>
                    <a:bodyPr/>
                    <a:lstStyle/>
                    <a:p>
                      <a:r>
                        <a:rPr lang="en-US" sz="1800" dirty="0"/>
                        <a:t>Sign in using your</a:t>
                      </a:r>
                      <a:r>
                        <a:rPr lang="en-US" sz="1800" baseline="0" dirty="0"/>
                        <a:t> Student User Name &amp; ID (just like you would into a school computer)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Register – input your email and create a password. Use your email and password to log-into the application.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58236826"/>
                  </a:ext>
                </a:extLst>
              </a:tr>
              <a:tr h="331685">
                <a:tc>
                  <a:txBody>
                    <a:bodyPr/>
                    <a:lstStyle/>
                    <a:p>
                      <a:r>
                        <a:rPr lang="en-US" sz="1800" dirty="0"/>
                        <a:t>Answer All Questions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Answer All Questions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33445576"/>
                  </a:ext>
                </a:extLst>
              </a:tr>
              <a:tr h="786727">
                <a:tc>
                  <a:txBody>
                    <a:bodyPr/>
                    <a:lstStyle/>
                    <a:p>
                      <a:r>
                        <a:rPr lang="en-US" sz="1800" dirty="0"/>
                        <a:t>Address, parent information,</a:t>
                      </a:r>
                      <a:r>
                        <a:rPr lang="en-US" sz="1800" baseline="0" dirty="0"/>
                        <a:t> and zoned campus are automatically pulled from Skyward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Input your address, parent information, and zoned campus</a:t>
                      </a:r>
                      <a:r>
                        <a:rPr lang="en-US" sz="1800" baseline="0" dirty="0"/>
                        <a:t> information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0199455"/>
                  </a:ext>
                </a:extLst>
              </a:tr>
              <a:tr h="572912">
                <a:tc>
                  <a:txBody>
                    <a:bodyPr/>
                    <a:lstStyle/>
                    <a:p>
                      <a:r>
                        <a:rPr lang="en-US" sz="1800" dirty="0"/>
                        <a:t>Select the Academy(</a:t>
                      </a:r>
                      <a:r>
                        <a:rPr lang="en-US" sz="1800" dirty="0" err="1"/>
                        <a:t>ies</a:t>
                      </a:r>
                      <a:r>
                        <a:rPr lang="en-US" sz="1800" dirty="0"/>
                        <a:t>)</a:t>
                      </a:r>
                      <a:r>
                        <a:rPr lang="en-US" sz="1800" baseline="0" dirty="0"/>
                        <a:t> for which you wish to apply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Select the Academy(</a:t>
                      </a:r>
                      <a:r>
                        <a:rPr lang="en-US" sz="1800" dirty="0" err="1"/>
                        <a:t>ies</a:t>
                      </a:r>
                      <a:r>
                        <a:rPr lang="en-US" sz="1800" dirty="0"/>
                        <a:t>) for which you wish to apply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66777049"/>
                  </a:ext>
                </a:extLst>
              </a:tr>
              <a:tr h="550710">
                <a:tc>
                  <a:txBody>
                    <a:bodyPr/>
                    <a:lstStyle/>
                    <a:p>
                      <a:r>
                        <a:rPr lang="en-US" sz="1800" dirty="0"/>
                        <a:t>Select the priority</a:t>
                      </a:r>
                      <a:r>
                        <a:rPr lang="en-US" sz="1800" baseline="0" dirty="0"/>
                        <a:t> of each academy (1, 2, 3, …)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Select the priority of</a:t>
                      </a:r>
                      <a:r>
                        <a:rPr lang="en-US" sz="1800" baseline="0" dirty="0"/>
                        <a:t> each academy (1, 2, 3, …)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27377382"/>
                  </a:ext>
                </a:extLst>
              </a:tr>
              <a:tr h="786727">
                <a:tc>
                  <a:txBody>
                    <a:bodyPr/>
                    <a:lstStyle/>
                    <a:p>
                      <a:r>
                        <a:rPr lang="en-US" sz="1800" dirty="0"/>
                        <a:t>No additional documentation</a:t>
                      </a:r>
                      <a:r>
                        <a:rPr lang="en-US" sz="1800" baseline="0" dirty="0"/>
                        <a:t> is needed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Upload</a:t>
                      </a:r>
                      <a:r>
                        <a:rPr lang="en-US" sz="1800" baseline="0" dirty="0"/>
                        <a:t> a PDF copy of the 7</a:t>
                      </a:r>
                      <a:r>
                        <a:rPr lang="en-US" sz="1800" baseline="30000" dirty="0"/>
                        <a:t>th</a:t>
                      </a:r>
                      <a:r>
                        <a:rPr lang="en-US" sz="1800" baseline="0" dirty="0"/>
                        <a:t> grade report card. Also, input the actual 7</a:t>
                      </a:r>
                      <a:r>
                        <a:rPr lang="en-US" sz="1800" baseline="30000" dirty="0"/>
                        <a:t>th</a:t>
                      </a:r>
                      <a:r>
                        <a:rPr lang="en-US" sz="1800" baseline="0" dirty="0"/>
                        <a:t> grade grades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41380329"/>
                  </a:ext>
                </a:extLst>
              </a:tr>
              <a:tr h="550710">
                <a:tc>
                  <a:txBody>
                    <a:bodyPr/>
                    <a:lstStyle/>
                    <a:p>
                      <a:r>
                        <a:rPr lang="en-US" sz="1800" dirty="0"/>
                        <a:t>Hit the Submit</a:t>
                      </a:r>
                      <a:r>
                        <a:rPr lang="en-US" sz="1800" baseline="0" dirty="0"/>
                        <a:t> button to submit your application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Hit the Submit</a:t>
                      </a:r>
                      <a:r>
                        <a:rPr lang="en-US" sz="1800" baseline="0" dirty="0"/>
                        <a:t> button to submit your application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32379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11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224"/>
    </mc:Choice>
    <mc:Fallback xmlns="">
      <p:transition spd="slow" advTm="11522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 16  Head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2" y="0"/>
            <a:ext cx="12193432" cy="8312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9438" y="1632618"/>
            <a:ext cx="44411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Academy Interview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1868F6-5D0F-4B6D-AED2-36C64506DBAD}"/>
              </a:ext>
            </a:extLst>
          </p:cNvPr>
          <p:cNvSpPr txBox="1"/>
          <p:nvPr/>
        </p:nvSpPr>
        <p:spPr>
          <a:xfrm>
            <a:off x="979055" y="2318642"/>
            <a:ext cx="80356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 video interview for three academies: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Digital Media Academy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Global Studies Academy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International Business &amp; Marketing Academy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Applicants given a preset of interview questions to record their answers and submit to the academy review committee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Interview Committee: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Panel of 3 FBISD staff members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Using a matrix to score the student’s answers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Questions will be sent via email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437B15-FA44-473C-AD37-DC8F16139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2289" y="1101434"/>
            <a:ext cx="4350195" cy="261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7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01"/>
    </mc:Choice>
    <mc:Fallback xmlns="">
      <p:transition spd="slow" advTm="2630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ADF5C76-2B53-4A68-9BCB-EB9DAB1A5F4D}"/>
              </a:ext>
            </a:extLst>
          </p:cNvPr>
          <p:cNvSpPr txBox="1"/>
          <p:nvPr/>
        </p:nvSpPr>
        <p:spPr>
          <a:xfrm>
            <a:off x="1609672" y="2990542"/>
            <a:ext cx="2221190" cy="8079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cs typeface="Calibri"/>
              </a:rPr>
              <a:t>Application Steps</a:t>
            </a:r>
          </a:p>
        </p:txBody>
      </p:sp>
      <p:pic>
        <p:nvPicPr>
          <p:cNvPr id="2" name="Picture 1" descr="15 16  Header2.jpg">
            <a:extLst>
              <a:ext uri="{FF2B5EF4-FFF2-40B4-BE49-F238E27FC236}">
                <a16:creationId xmlns:a16="http://schemas.microsoft.com/office/drawing/2014/main" id="{0F8912C7-B48F-422C-ABA2-587668C1A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7231" cy="87745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E7C6676-D4E0-468D-A99D-21F850778CE0}"/>
              </a:ext>
            </a:extLst>
          </p:cNvPr>
          <p:cNvGrpSpPr/>
          <p:nvPr/>
        </p:nvGrpSpPr>
        <p:grpSpPr>
          <a:xfrm>
            <a:off x="3895439" y="1038264"/>
            <a:ext cx="5664197" cy="5556500"/>
            <a:chOff x="4024997" y="749309"/>
            <a:chExt cx="5784823" cy="4888625"/>
          </a:xfrm>
        </p:grpSpPr>
        <p:graphicFrame>
          <p:nvGraphicFramePr>
            <p:cNvPr id="5" name="Diagram 4">
              <a:extLst>
                <a:ext uri="{FF2B5EF4-FFF2-40B4-BE49-F238E27FC236}">
                  <a16:creationId xmlns:a16="http://schemas.microsoft.com/office/drawing/2014/main" id="{721951EA-7F9F-4669-A031-969A5385F7C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22528067"/>
                </p:ext>
              </p:extLst>
            </p:nvPr>
          </p:nvGraphicFramePr>
          <p:xfrm>
            <a:off x="4024997" y="749309"/>
            <a:ext cx="5784823" cy="307325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13" name="Diagram 12">
              <a:extLst>
                <a:ext uri="{FF2B5EF4-FFF2-40B4-BE49-F238E27FC236}">
                  <a16:creationId xmlns:a16="http://schemas.microsoft.com/office/drawing/2014/main" id="{C20E8C88-63B5-4CF4-9A8B-5DEB8A4D736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37024601"/>
                </p:ext>
              </p:extLst>
            </p:nvPr>
          </p:nvGraphicFramePr>
          <p:xfrm>
            <a:off x="4024998" y="3602410"/>
            <a:ext cx="5784822" cy="203552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36617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329"/>
    </mc:Choice>
    <mc:Fallback xmlns="">
      <p:transition spd="slow" advTm="66329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 16  Head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85"/>
            <a:ext cx="12192000" cy="8860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81350" y="1374448"/>
            <a:ext cx="599258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/>
              <a:t>Final Acceptance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22961" y="2423113"/>
            <a:ext cx="66851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Is contingent upon:</a:t>
            </a:r>
          </a:p>
          <a:p>
            <a:pPr marL="342900" indent="-342900">
              <a:buFontTx/>
              <a:buChar char="-"/>
            </a:pPr>
            <a:r>
              <a:rPr lang="en-US" sz="2800" dirty="0"/>
              <a:t>Successful completion of all 8</a:t>
            </a:r>
            <a:r>
              <a:rPr lang="en-US" sz="2800" baseline="30000" dirty="0"/>
              <a:t>th</a:t>
            </a:r>
            <a:r>
              <a:rPr lang="en-US" sz="2800" dirty="0"/>
              <a:t> grade courses during the academic school year</a:t>
            </a:r>
          </a:p>
          <a:p>
            <a:pPr marL="342900" indent="-342900">
              <a:buFontTx/>
              <a:buChar char="-"/>
            </a:pPr>
            <a:r>
              <a:rPr lang="en-US" sz="2800" strike="sngStrike" dirty="0"/>
              <a:t>Successful completion of all parts of the 8</a:t>
            </a:r>
            <a:r>
              <a:rPr lang="en-US" sz="2800" strike="sngStrike" baseline="30000" dirty="0"/>
              <a:t>th</a:t>
            </a:r>
            <a:r>
              <a:rPr lang="en-US" sz="2800" strike="sngStrike" dirty="0"/>
              <a:t> Grade STAAR exam </a:t>
            </a:r>
          </a:p>
        </p:txBody>
      </p:sp>
      <p:pic>
        <p:nvPicPr>
          <p:cNvPr id="9220" name="Picture 4" descr="http://www.survivinggrays.com/wp-content/uploads/2013/10/accept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745" y="2423111"/>
            <a:ext cx="2506101" cy="231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56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08"/>
    </mc:Choice>
    <mc:Fallback xmlns="">
      <p:transition spd="slow" advTm="15108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 16  Head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75"/>
            <a:ext cx="12127345" cy="8856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81350" y="1374448"/>
            <a:ext cx="599258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/>
              <a:t>Athletic Disclaimer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66658" y="4137378"/>
            <a:ext cx="64219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Any student attending an academy outside of the attendance zone in which he/she resides, will be ineligible for varsity athletic competition for one calendar year.</a:t>
            </a:r>
          </a:p>
        </p:txBody>
      </p:sp>
      <p:pic>
        <p:nvPicPr>
          <p:cNvPr id="2050" name="Picture 2" descr="http://www.providencechristianacademy.org/Customized/uploads/Athletics/AthleticsBanner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786" y="2168235"/>
            <a:ext cx="4311956" cy="181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51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11"/>
    </mc:Choice>
    <mc:Fallback xmlns="">
      <p:transition spd="slow" advTm="2111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 16  Head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7"/>
            <a:ext cx="12192000" cy="834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81350" y="1374448"/>
            <a:ext cx="59925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/>
              <a:t>EIC Local</a:t>
            </a:r>
          </a:p>
          <a:p>
            <a:pPr algn="ctr"/>
            <a:r>
              <a:rPr lang="en-US" sz="4500" dirty="0"/>
              <a:t>Class of 2024 &amp; Beyond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88730" y="3027036"/>
            <a:ext cx="64219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Only the Top 10% will be ranked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Students attending programs of choice or students on an intra-district transfer will be ranked with their peers at the high school in which the reside, instead of the campus they attend.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 Click Here for more detail about </a:t>
            </a:r>
            <a:r>
              <a:rPr lang="en-US" sz="2100" dirty="0">
                <a:hlinkClick r:id="rId3"/>
              </a:rPr>
              <a:t>EIC LOCAL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8950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25"/>
    </mc:Choice>
    <mc:Fallback xmlns="">
      <p:transition spd="slow" advTm="3852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 16  Header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27345" cy="8667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063" y="67674"/>
            <a:ext cx="538115" cy="5327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1" y="753797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Presentation of Administrators, Counselors, and Student Support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361082"/>
              </p:ext>
            </p:extLst>
          </p:nvPr>
        </p:nvGraphicFramePr>
        <p:xfrm>
          <a:off x="2227615" y="1308072"/>
          <a:ext cx="7795490" cy="48514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897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7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Administrators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Counselors/Student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Sarah Laberge</a:t>
                      </a:r>
                    </a:p>
                    <a:p>
                      <a:r>
                        <a:rPr lang="en-US" baseline="0" dirty="0"/>
                        <a:t>     </a:t>
                      </a:r>
                      <a:r>
                        <a:rPr lang="en-US" dirty="0"/>
                        <a:t>Principal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Britany Adelstein </a:t>
                      </a:r>
                    </a:p>
                    <a:p>
                      <a:r>
                        <a:rPr lang="en-US" dirty="0"/>
                        <a:t>    Lead Counselor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Mario MacDonald</a:t>
                      </a:r>
                    </a:p>
                    <a:p>
                      <a:r>
                        <a:rPr lang="en-US" baseline="0" dirty="0"/>
                        <a:t>     </a:t>
                      </a:r>
                      <a:r>
                        <a:rPr lang="en-US" dirty="0"/>
                        <a:t>Associate Principal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Jeanne Andrews</a:t>
                      </a:r>
                      <a:endParaRPr lang="en-US" baseline="0" dirty="0"/>
                    </a:p>
                    <a:p>
                      <a:r>
                        <a:rPr lang="en-US" dirty="0"/>
                        <a:t>    Counselor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Damien Bassett</a:t>
                      </a:r>
                    </a:p>
                    <a:p>
                      <a:r>
                        <a:rPr lang="en-US" dirty="0"/>
                        <a:t>     Assistant</a:t>
                      </a:r>
                      <a:r>
                        <a:rPr lang="en-US" baseline="0" dirty="0"/>
                        <a:t> Principal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Seth Brodrick</a:t>
                      </a:r>
                    </a:p>
                    <a:p>
                      <a:r>
                        <a:rPr lang="en-US" dirty="0"/>
                        <a:t>     Counselor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Sandrea</a:t>
                      </a:r>
                      <a:r>
                        <a:rPr lang="en-US" dirty="0"/>
                        <a:t> Cheek</a:t>
                      </a:r>
                    </a:p>
                    <a:p>
                      <a:r>
                        <a:rPr lang="en-US" dirty="0"/>
                        <a:t>     Assistant Principal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Cheryl Clark</a:t>
                      </a:r>
                      <a:endParaRPr lang="en-US" baseline="0" dirty="0"/>
                    </a:p>
                    <a:p>
                      <a:r>
                        <a:rPr lang="en-US" baseline="0" dirty="0"/>
                        <a:t>    Counselor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Bard Hitchcock</a:t>
                      </a:r>
                    </a:p>
                    <a:p>
                      <a:r>
                        <a:rPr lang="en-US" dirty="0"/>
                        <a:t>     Assistant Principal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LaDale Lamb </a:t>
                      </a:r>
                    </a:p>
                    <a:p>
                      <a:r>
                        <a:rPr lang="en-US" baseline="0" dirty="0"/>
                        <a:t>      Counselor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Lisa Long</a:t>
                      </a:r>
                    </a:p>
                    <a:p>
                      <a:r>
                        <a:rPr lang="en-US" dirty="0"/>
                        <a:t>     Assistant Principal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Tenille Pakoejoe</a:t>
                      </a:r>
                    </a:p>
                    <a:p>
                      <a:r>
                        <a:rPr lang="en-US" dirty="0"/>
                        <a:t>      Counselor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Derryk</a:t>
                      </a:r>
                      <a:r>
                        <a:rPr lang="en-US" dirty="0"/>
                        <a:t> Pope</a:t>
                      </a:r>
                    </a:p>
                    <a:p>
                      <a:r>
                        <a:rPr lang="en-US" dirty="0"/>
                        <a:t>     Assistant Principal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Brenell Young</a:t>
                      </a:r>
                    </a:p>
                    <a:p>
                      <a:r>
                        <a:rPr lang="en-US" baseline="0" dirty="0"/>
                        <a:t>     Counselor 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36715414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39" y="75423"/>
            <a:ext cx="519023" cy="5327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63044" y="6154066"/>
            <a:ext cx="562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Laine Skelton, Academy Coordinator</a:t>
            </a:r>
          </a:p>
          <a:p>
            <a:pPr algn="ctr"/>
            <a:r>
              <a:rPr lang="en-US" dirty="0"/>
              <a:t>Jennifer Chadwick, Director of SEL &amp; Enrichment Programs</a:t>
            </a:r>
          </a:p>
        </p:txBody>
      </p:sp>
    </p:spTree>
    <p:extLst>
      <p:ext uri="{BB962C8B-B14F-4D97-AF65-F5344CB8AC3E}">
        <p14:creationId xmlns:p14="http://schemas.microsoft.com/office/powerpoint/2010/main" val="874689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 16  Head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051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39318" y="3035584"/>
            <a:ext cx="5937508" cy="198515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14313" indent="-214313">
              <a:buFontTx/>
              <a:buChar char="-"/>
            </a:pPr>
            <a:r>
              <a:rPr lang="en-US" sz="2100" dirty="0"/>
              <a:t>Applications can be found online at: </a:t>
            </a:r>
            <a:r>
              <a:rPr lang="en-US" sz="2100" dirty="0">
                <a:ea typeface="+mn-lt"/>
                <a:cs typeface="+mn-lt"/>
                <a:hlinkClick r:id="rId3"/>
              </a:rPr>
              <a:t>https://academy.fortbendisd.com/</a:t>
            </a:r>
            <a:r>
              <a:rPr lang="en-US" sz="2100" dirty="0"/>
              <a:t> </a:t>
            </a:r>
          </a:p>
          <a:p>
            <a:pPr algn="ctr"/>
            <a:r>
              <a:rPr lang="en-US" dirty="0"/>
              <a:t>(</a:t>
            </a:r>
            <a:r>
              <a:rPr lang="en-US" b="1" dirty="0"/>
              <a:t>Opened November 1, 2021 &amp; Closed November 30, 2021 </a:t>
            </a:r>
            <a:r>
              <a:rPr lang="en-US" dirty="0"/>
              <a:t>)</a:t>
            </a:r>
            <a:endParaRPr lang="en-US" sz="2400" dirty="0">
              <a:cs typeface="Calibri"/>
            </a:endParaRPr>
          </a:p>
          <a:p>
            <a:r>
              <a:rPr lang="en-US" sz="2100" dirty="0"/>
              <a:t>	</a:t>
            </a:r>
          </a:p>
          <a:p>
            <a:pPr marL="214313" indent="-214313">
              <a:buFontTx/>
              <a:buChar char="-"/>
            </a:pPr>
            <a:r>
              <a:rPr lang="en-US" sz="2100" dirty="0"/>
              <a:t>More information can be found at:</a:t>
            </a:r>
          </a:p>
          <a:p>
            <a:r>
              <a:rPr lang="en-US" sz="2100" dirty="0"/>
              <a:t>	</a:t>
            </a:r>
            <a:r>
              <a:rPr lang="en-US" sz="2100" dirty="0">
                <a:hlinkClick r:id="rId4"/>
              </a:rPr>
              <a:t>http://www.fortbendisd.com/mathandscience</a:t>
            </a:r>
            <a:r>
              <a:rPr lang="en-US" sz="2100" dirty="0"/>
              <a:t> </a:t>
            </a:r>
          </a:p>
        </p:txBody>
      </p:sp>
      <p:pic>
        <p:nvPicPr>
          <p:cNvPr id="5122" name="Picture 2" descr="http://www.agfuture.org/s/1342/images/editor/apply_now_butt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319" y="2231284"/>
            <a:ext cx="2127344" cy="71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034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 16  Header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440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8733" y="826456"/>
            <a:ext cx="8035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Contact Information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753" y="0"/>
            <a:ext cx="538115" cy="532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551" y="0"/>
            <a:ext cx="519023" cy="532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31" y="2267813"/>
            <a:ext cx="1334894" cy="13215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79" y="3769065"/>
            <a:ext cx="1287533" cy="13215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89778" y="1684877"/>
            <a:ext cx="608690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Laine Skelton </a:t>
            </a:r>
          </a:p>
          <a:p>
            <a:r>
              <a:rPr lang="en-US" sz="2400" dirty="0"/>
              <a:t>Academy Coordinator</a:t>
            </a:r>
          </a:p>
          <a:p>
            <a:endParaRPr lang="en-US" sz="1400" dirty="0"/>
          </a:p>
          <a:p>
            <a:r>
              <a:rPr lang="en-US" sz="2000" dirty="0"/>
              <a:t>Global Studies Academy</a:t>
            </a:r>
          </a:p>
          <a:p>
            <a:r>
              <a:rPr lang="en-US" sz="2000" dirty="0"/>
              <a:t>www.fortbendisd.com/globalstudies</a:t>
            </a:r>
          </a:p>
          <a:p>
            <a:endParaRPr lang="en-US" sz="1400" dirty="0"/>
          </a:p>
          <a:p>
            <a:r>
              <a:rPr lang="en-US" sz="2000" dirty="0"/>
              <a:t>International Business &amp; Marketing Academy</a:t>
            </a:r>
          </a:p>
          <a:p>
            <a:r>
              <a:rPr lang="en-US" sz="2000" dirty="0"/>
              <a:t>www.fortbendisd.com/ibma</a:t>
            </a:r>
          </a:p>
          <a:p>
            <a:endParaRPr lang="en-US" sz="1400" dirty="0"/>
          </a:p>
          <a:p>
            <a:r>
              <a:rPr lang="en-US" sz="2400" dirty="0"/>
              <a:t>mary.skelton@fortbendisd.com</a:t>
            </a:r>
          </a:p>
          <a:p>
            <a:r>
              <a:rPr lang="en-US" sz="2400" dirty="0"/>
              <a:t>Office: (281) 634-2230</a:t>
            </a:r>
          </a:p>
          <a:p>
            <a:r>
              <a:rPr lang="en-US" sz="2400" dirty="0"/>
              <a:t>Fax:      (281) 327-2230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762232" y="1684877"/>
            <a:ext cx="13648" cy="41290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18725" y="6387152"/>
            <a:ext cx="4335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 &amp; Enrichment Programs: (281) 634-1129</a:t>
            </a:r>
          </a:p>
        </p:txBody>
      </p:sp>
    </p:spTree>
    <p:extLst>
      <p:ext uri="{BB962C8B-B14F-4D97-AF65-F5344CB8AC3E}">
        <p14:creationId xmlns:p14="http://schemas.microsoft.com/office/powerpoint/2010/main" val="1522622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 16  Header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27345" cy="8667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063" y="67674"/>
            <a:ext cx="538115" cy="5327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1671" y="782933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Presentation of Teacher Facilitators and Academy Officers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635286"/>
              </p:ext>
            </p:extLst>
          </p:nvPr>
        </p:nvGraphicFramePr>
        <p:xfrm>
          <a:off x="2227615" y="1649708"/>
          <a:ext cx="7795490" cy="28448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897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7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Teacher Facilitators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Academy Officers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Kimberly Cain</a:t>
                      </a:r>
                    </a:p>
                    <a:p>
                      <a:pPr lvl="1"/>
                      <a:r>
                        <a:rPr lang="en-US" dirty="0"/>
                        <a:t>Global Studies Academy</a:t>
                      </a:r>
                    </a:p>
                    <a:p>
                      <a:pPr lvl="1"/>
                      <a:r>
                        <a:rPr lang="en-US" dirty="0"/>
                        <a:t>Teacher Facilitator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Mehaa</a:t>
                      </a:r>
                      <a:r>
                        <a:rPr lang="en-US" dirty="0"/>
                        <a:t> Amirthalingam</a:t>
                      </a:r>
                    </a:p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Global Studies Academy President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Vashon Lewis</a:t>
                      </a:r>
                    </a:p>
                    <a:p>
                      <a:pPr lvl="1"/>
                      <a:r>
                        <a:rPr lang="en-US" dirty="0"/>
                        <a:t>International Business &amp; Marketing Academy</a:t>
                      </a:r>
                    </a:p>
                    <a:p>
                      <a:pPr lvl="1"/>
                      <a:r>
                        <a:rPr lang="en-US" dirty="0"/>
                        <a:t>Teacher Facilitator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Kelly Chang</a:t>
                      </a:r>
                    </a:p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International Business &amp; Marketing Academy President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39" y="75423"/>
            <a:ext cx="519023" cy="5327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10991" y="5208292"/>
            <a:ext cx="562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Laine Skelton, Academy Coordinator</a:t>
            </a:r>
          </a:p>
          <a:p>
            <a:pPr algn="ctr"/>
            <a:r>
              <a:rPr lang="en-US" dirty="0"/>
              <a:t>Jennifer Chadwick, Director of SEL &amp; Enrichment Programs</a:t>
            </a:r>
          </a:p>
        </p:txBody>
      </p:sp>
    </p:spTree>
    <p:extLst>
      <p:ext uri="{BB962C8B-B14F-4D97-AF65-F5344CB8AC3E}">
        <p14:creationId xmlns:p14="http://schemas.microsoft.com/office/powerpoint/2010/main" val="464658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32" y="591207"/>
            <a:ext cx="6155139" cy="6306141"/>
          </a:xfrm>
          <a:prstGeom prst="rect">
            <a:avLst/>
          </a:prstGeom>
        </p:spPr>
      </p:pic>
      <p:pic>
        <p:nvPicPr>
          <p:cNvPr id="5" name="Picture 4" descr="15 16  Header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0" y="0"/>
            <a:ext cx="12209760" cy="8682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917" y="58473"/>
            <a:ext cx="538115" cy="532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947" y="58473"/>
            <a:ext cx="519023" cy="5327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94517" y="1386228"/>
            <a:ext cx="809643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Mission Statement</a:t>
            </a:r>
          </a:p>
          <a:p>
            <a:pPr algn="just"/>
            <a:r>
              <a:rPr lang="en-US" sz="2400" dirty="0"/>
              <a:t>In partnership with home and community, it is our mission to create an environment of mutual respect and belonging in which we strive for excellence in both academic and extra-curricular programs.</a:t>
            </a:r>
          </a:p>
          <a:p>
            <a:pPr algn="ctr"/>
            <a:r>
              <a:rPr lang="en-US" sz="2400" b="1" dirty="0"/>
              <a:t>Vision Statement</a:t>
            </a:r>
          </a:p>
          <a:p>
            <a:pPr algn="just"/>
            <a:r>
              <a:rPr lang="en-US" sz="2400" dirty="0"/>
              <a:t>Travis High School will be a nurturing, safe and professional environment that supports academic success along with the social, emotional, and physical development of each student and staff member while consistently holding all to high expectations.</a:t>
            </a:r>
          </a:p>
        </p:txBody>
      </p:sp>
    </p:spTree>
    <p:extLst>
      <p:ext uri="{BB962C8B-B14F-4D97-AF65-F5344CB8AC3E}">
        <p14:creationId xmlns:p14="http://schemas.microsoft.com/office/powerpoint/2010/main" val="3799986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 16  Head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9286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53276" y="728662"/>
            <a:ext cx="66854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Why choose an academy?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2686" y="1506167"/>
            <a:ext cx="87267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Member of a cohort/small learning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Shared interests for more in-depth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Enrichment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Service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Applicable coursework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Field trip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Dedicated coordinator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Dedicated booster club/parent support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950" y="5836074"/>
            <a:ext cx="2686050" cy="928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644" y="97964"/>
            <a:ext cx="538115" cy="5327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976" y="129786"/>
            <a:ext cx="519023" cy="53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08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 16  Header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66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8379" y="817023"/>
            <a:ext cx="6915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Why choose OUR academy?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1655" y="2456795"/>
            <a:ext cx="44025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Exchange, travel, study abroad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Peer mentorships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Leadership opportunities through student governance and committees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Grade level field trips directly related to curriculum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753" y="0"/>
            <a:ext cx="538115" cy="5327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868" y="52961"/>
            <a:ext cx="519023" cy="5327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0" y="2418322"/>
            <a:ext cx="4650775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Internship possibilities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/>
              <a:t>Rigorous Application Process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Active </a:t>
            </a:r>
            <a:r>
              <a:rPr lang="en-US" sz="3000" dirty="0" err="1"/>
              <a:t>CTSO’s</a:t>
            </a:r>
            <a:r>
              <a:rPr lang="en-US" sz="3000" dirty="0"/>
              <a:t> allowing networking with business professionals and participation in competitions at the regional, state, and national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Earn industry certifications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928" y="1655621"/>
            <a:ext cx="3227952" cy="7320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074" y="1677900"/>
            <a:ext cx="3240615" cy="68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45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 16  Header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120" y="-1"/>
            <a:ext cx="12437120" cy="8866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9899" y="880546"/>
            <a:ext cx="8612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Why choose OUR academy? 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2447951"/>
            <a:ext cx="44025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Philanthropy through community and school organizations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Self-designed study &amp;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Scholarships for study abroad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Choice of 6 world languages in which to go to the AP level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753" y="0"/>
            <a:ext cx="538115" cy="5327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551" y="0"/>
            <a:ext cx="519023" cy="5327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0" y="2447952"/>
            <a:ext cx="46736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Specialized college visits and tours geared towards fields of study relevant to the business 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Leadership opportunities through student governance and committees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Philanthropy through community and school organizations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899" y="1710120"/>
            <a:ext cx="3227952" cy="7320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9" y="1754676"/>
            <a:ext cx="3240615" cy="68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00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 16  Head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66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68926" y="807786"/>
            <a:ext cx="6915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Sample Enrichment Activities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6691" y="2425841"/>
            <a:ext cx="50398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Guest Speakers: Diplomat in Residence, NGOs, Local Politicians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Annual Student-Led Global Issues Summit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Monthly Cultural Presentations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World Affairs Council International Careers Expo Night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622" y="30954"/>
            <a:ext cx="538115" cy="5327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38" y="30954"/>
            <a:ext cx="519023" cy="5327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86061" y="2447105"/>
            <a:ext cx="470930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FBISD</a:t>
            </a:r>
            <a:r>
              <a:rPr lang="en-US" sz="2800" dirty="0"/>
              <a:t> </a:t>
            </a:r>
            <a:r>
              <a:rPr lang="en-US" sz="2800" dirty="0" err="1"/>
              <a:t>CTED</a:t>
            </a:r>
            <a:r>
              <a:rPr lang="en-US" sz="2800" dirty="0"/>
              <a:t> Presentations with industry representatives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FBISD</a:t>
            </a:r>
            <a:r>
              <a:rPr lang="en-US" sz="2800" dirty="0"/>
              <a:t> </a:t>
            </a:r>
            <a:r>
              <a:rPr lang="en-US" sz="2800" dirty="0" err="1"/>
              <a:t>CTE</a:t>
            </a:r>
            <a:r>
              <a:rPr lang="en-US" sz="2800" dirty="0"/>
              <a:t> Annual </a:t>
            </a:r>
            <a:r>
              <a:rPr lang="en-US" sz="2800" dirty="0" err="1"/>
              <a:t>Stemoscopes</a:t>
            </a:r>
            <a:r>
              <a:rPr lang="en-US" sz="2800" dirty="0"/>
              <a:t> (or similar event)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Group </a:t>
            </a:r>
            <a:r>
              <a:rPr lang="en-US" sz="2800" dirty="0" err="1"/>
              <a:t>Philantrohpy</a:t>
            </a:r>
            <a:r>
              <a:rPr lang="en-US" sz="2800" dirty="0"/>
              <a:t>: Houston </a:t>
            </a:r>
            <a:r>
              <a:rPr lang="en-US" sz="2800" dirty="0" err="1"/>
              <a:t>Foodbank</a:t>
            </a:r>
            <a:r>
              <a:rPr lang="en-US" sz="2800" dirty="0"/>
              <a:t>, Houston Marathon, Buddy Walk,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855" y="1593477"/>
            <a:ext cx="3227952" cy="7320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128" y="1638033"/>
            <a:ext cx="3240615" cy="68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773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 16  Head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66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6895" y="1081187"/>
            <a:ext cx="8538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Sample Enrichment Activities 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65629" y="2692715"/>
            <a:ext cx="44025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Partnership Walk: Annual Walk Against Poverty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Various International Festivals (School &amp; Community)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Qualifying Study/Travel Abroad during the school year; grant opportunities available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695" y="30954"/>
            <a:ext cx="538115" cy="5327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894" y="123827"/>
            <a:ext cx="519023" cy="5327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79917" y="2692715"/>
            <a:ext cx="4325105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Rockets Marketing and Fundraising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HCC Teen Entrepreneur Summit (</a:t>
            </a:r>
            <a:r>
              <a:rPr lang="en-US" sz="2800" dirty="0" err="1"/>
              <a:t>TrepStart</a:t>
            </a:r>
            <a:r>
              <a:rPr lang="en-US" sz="28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Monthly meetings with Guest Speakers/Activities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Various </a:t>
            </a:r>
            <a:r>
              <a:rPr lang="en-US" sz="2800" dirty="0" err="1"/>
              <a:t>CTSO</a:t>
            </a:r>
            <a:r>
              <a:rPr lang="en-US" sz="2800" dirty="0"/>
              <a:t> qualifying competitions/events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946" y="1905663"/>
            <a:ext cx="3227952" cy="7320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710" y="1950219"/>
            <a:ext cx="3240615" cy="68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10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ies0 xmlns="eab15c39-20bf-4fbf-a37b-35ba3ec42943">Academy Recruiting Documents</Categories0>
    <SharedWithUsers xmlns="5de2b46a-69ca-4bbc-884c-31fd6afa8f78">
      <UserInfo>
        <DisplayName>Bubar, Georgette</DisplayName>
        <AccountId>23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9F775A5A62EE42AFCCDCC61158B49C" ma:contentTypeVersion="15" ma:contentTypeDescription="Create a new document." ma:contentTypeScope="" ma:versionID="59b3298cbac239d7473b5bf790b25346">
  <xsd:schema xmlns:xsd="http://www.w3.org/2001/XMLSchema" xmlns:xs="http://www.w3.org/2001/XMLSchema" xmlns:p="http://schemas.microsoft.com/office/2006/metadata/properties" xmlns:ns1="http://schemas.microsoft.com/sharepoint/v3" xmlns:ns2="5de2b46a-69ca-4bbc-884c-31fd6afa8f78" xmlns:ns3="eab15c39-20bf-4fbf-a37b-35ba3ec42943" targetNamespace="http://schemas.microsoft.com/office/2006/metadata/properties" ma:root="true" ma:fieldsID="3268c7e36652ce4a67e65ae17a6c02f0" ns1:_="" ns2:_="" ns3:_="">
    <xsd:import namespace="http://schemas.microsoft.com/sharepoint/v3"/>
    <xsd:import namespace="5de2b46a-69ca-4bbc-884c-31fd6afa8f78"/>
    <xsd:import namespace="eab15c39-20bf-4fbf-a37b-35ba3ec4294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Categories0"/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e2b46a-69ca-4bbc-884c-31fd6afa8f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b15c39-20bf-4fbf-a37b-35ba3ec42943" elementFormDefault="qualified">
    <xsd:import namespace="http://schemas.microsoft.com/office/2006/documentManagement/types"/>
    <xsd:import namespace="http://schemas.microsoft.com/office/infopath/2007/PartnerControls"/>
    <xsd:element name="Categories0" ma:index="10" ma:displayName="Categories" ma:default="Academy Applicant Interview &amp; Exam Documents" ma:format="Dropdown" ma:internalName="Categories0">
      <xsd:simpleType>
        <xsd:restriction base="dms:Choice">
          <xsd:enumeration value="Academy Applicant Interview &amp; Exam Documents"/>
          <xsd:enumeration value="Academy Forms"/>
          <xsd:enumeration value="Academy Highlight Brag Books"/>
          <xsd:enumeration value="Academy Outreach"/>
          <xsd:enumeration value="Academy Recruiting Documents"/>
          <xsd:enumeration value="Academy Sponsor Job Descriptions"/>
          <xsd:enumeration value="Academy Timelines"/>
        </xsd:restriction>
      </xsd:simpleType>
    </xsd:element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7CAA7C-1420-4EE8-B384-2F863FD206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93CF76-5DC5-4390-8316-7FC871EAC94C}">
  <ds:schemaRefs>
    <ds:schemaRef ds:uri="http://schemas.microsoft.com/office/2006/metadata/properties"/>
    <ds:schemaRef ds:uri="http://schemas.microsoft.com/office/infopath/2007/PartnerControls"/>
    <ds:schemaRef ds:uri="eab15c39-20bf-4fbf-a37b-35ba3ec42943"/>
    <ds:schemaRef ds:uri="5de2b46a-69ca-4bbc-884c-31fd6afa8f78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1AF403DB-7F71-43E3-ACB9-1FEE9BBA82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de2b46a-69ca-4bbc-884c-31fd6afa8f78"/>
    <ds:schemaRef ds:uri="eab15c39-20bf-4fbf-a37b-35ba3ec429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1774</TotalTime>
  <Words>1208</Words>
  <Application>Microsoft Office PowerPoint</Application>
  <PresentationFormat>Widescreen</PresentationFormat>
  <Paragraphs>207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FBISD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GSA &amp; IBMA</dc:title>
  <dc:creator>Becky Walker</dc:creator>
  <cp:lastModifiedBy>Skelton, Mary</cp:lastModifiedBy>
  <cp:revision>60</cp:revision>
  <dcterms:created xsi:type="dcterms:W3CDTF">2015-07-21T14:33:49Z</dcterms:created>
  <dcterms:modified xsi:type="dcterms:W3CDTF">2021-11-15T16:09:10Z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0x010100C29F775A5A62EE42AFCCDCC61158B49C</vt:lpwstr>
  </property>
</Properties>
</file>